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tags/tag4.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5.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6.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7.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8.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9.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10.xml" ContentType="application/vnd.openxmlformats-officedocument.presentationml.tags+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11.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40"/>
  </p:notesMasterIdLst>
  <p:handoutMasterIdLst>
    <p:handoutMasterId r:id="rId41"/>
  </p:handoutMasterIdLst>
  <p:sldIdLst>
    <p:sldId id="256" r:id="rId2"/>
    <p:sldId id="283" r:id="rId3"/>
    <p:sldId id="404" r:id="rId4"/>
    <p:sldId id="405" r:id="rId5"/>
    <p:sldId id="408" r:id="rId6"/>
    <p:sldId id="409" r:id="rId7"/>
    <p:sldId id="479" r:id="rId8"/>
    <p:sldId id="410" r:id="rId9"/>
    <p:sldId id="411" r:id="rId10"/>
    <p:sldId id="413" r:id="rId11"/>
    <p:sldId id="419" r:id="rId12"/>
    <p:sldId id="420" r:id="rId13"/>
    <p:sldId id="422" r:id="rId14"/>
    <p:sldId id="430" r:id="rId15"/>
    <p:sldId id="431" r:id="rId16"/>
    <p:sldId id="432" r:id="rId17"/>
    <p:sldId id="433" r:id="rId18"/>
    <p:sldId id="434" r:id="rId19"/>
    <p:sldId id="438" r:id="rId20"/>
    <p:sldId id="439" r:id="rId21"/>
    <p:sldId id="440" r:id="rId22"/>
    <p:sldId id="441" r:id="rId23"/>
    <p:sldId id="442" r:id="rId24"/>
    <p:sldId id="458" r:id="rId25"/>
    <p:sldId id="459" r:id="rId26"/>
    <p:sldId id="464" r:id="rId27"/>
    <p:sldId id="468" r:id="rId28"/>
    <p:sldId id="469" r:id="rId29"/>
    <p:sldId id="470" r:id="rId30"/>
    <p:sldId id="471" r:id="rId31"/>
    <p:sldId id="472" r:id="rId32"/>
    <p:sldId id="473" r:id="rId33"/>
    <p:sldId id="474" r:id="rId34"/>
    <p:sldId id="475" r:id="rId35"/>
    <p:sldId id="476" r:id="rId36"/>
    <p:sldId id="477" r:id="rId37"/>
    <p:sldId id="478" r:id="rId38"/>
    <p:sldId id="339" r:id="rId39"/>
  </p:sldIdLst>
  <p:sldSz cx="9144000" cy="6858000" type="screen4x3"/>
  <p:notesSz cx="6858000" cy="9180513"/>
  <p:defaultTextStyle>
    <a:defPPr>
      <a:defRPr lang="en-US"/>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C0C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14" autoAdjust="0"/>
    <p:restoredTop sz="94660"/>
  </p:normalViewPr>
  <p:slideViewPr>
    <p:cSldViewPr>
      <p:cViewPr>
        <p:scale>
          <a:sx n="70" d="100"/>
          <a:sy n="70" d="100"/>
        </p:scale>
        <p:origin x="-2192" y="-46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8754"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p>
        </p:txBody>
      </p:sp>
      <p:sp>
        <p:nvSpPr>
          <p:cNvPr id="458755" name="Rectangle 3"/>
          <p:cNvSpPr>
            <a:spLocks noGrp="1" noChangeArrowheads="1"/>
          </p:cNvSpPr>
          <p:nvPr>
            <p:ph type="dt" sz="quarter"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p>
        </p:txBody>
      </p:sp>
      <p:sp>
        <p:nvSpPr>
          <p:cNvPr id="458756" name="Rectangle 4"/>
          <p:cNvSpPr>
            <a:spLocks noGrp="1" noChangeArrowheads="1"/>
          </p:cNvSpPr>
          <p:nvPr>
            <p:ph type="ftr" sz="quarter" idx="2"/>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p>
        </p:txBody>
      </p:sp>
      <p:sp>
        <p:nvSpPr>
          <p:cNvPr id="458757" name="Rectangle 5"/>
          <p:cNvSpPr>
            <a:spLocks noGrp="1" noChangeArrowheads="1"/>
          </p:cNvSpPr>
          <p:nvPr>
            <p:ph type="sldNum" sz="quarter" idx="3"/>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1B7CA88F-F404-4B60-889D-6A93EBA881FB}" type="slidenum">
              <a:rPr lang="en-US"/>
              <a:pPr>
                <a:defRPr/>
              </a:pPr>
              <a:t>‹#›</a:t>
            </a:fld>
            <a:endParaRPr lang="en-US"/>
          </a:p>
        </p:txBody>
      </p:sp>
    </p:spTree>
    <p:extLst>
      <p:ext uri="{BB962C8B-B14F-4D97-AF65-F5344CB8AC3E}">
        <p14:creationId xmlns:p14="http://schemas.microsoft.com/office/powerpoint/2010/main" val="3887270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1906"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p>
        </p:txBody>
      </p:sp>
      <p:sp>
        <p:nvSpPr>
          <p:cNvPr id="251907" name="Rectangle 3"/>
          <p:cNvSpPr>
            <a:spLocks noGrp="1" noChangeArrowheads="1"/>
          </p:cNvSpPr>
          <p:nvPr>
            <p:ph type="dt" idx="1"/>
          </p:nvPr>
        </p:nvSpPr>
        <p:spPr bwMode="auto">
          <a:xfrm>
            <a:off x="3884613" y="0"/>
            <a:ext cx="2971800" cy="4587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p>
        </p:txBody>
      </p:sp>
      <p:sp>
        <p:nvSpPr>
          <p:cNvPr id="46084" name="Rectangle 4"/>
          <p:cNvSpPr>
            <a:spLocks noGrp="1" noRot="1" noChangeAspect="1" noChangeArrowheads="1" noTextEdit="1"/>
          </p:cNvSpPr>
          <p:nvPr>
            <p:ph type="sldImg" idx="2"/>
          </p:nvPr>
        </p:nvSpPr>
        <p:spPr bwMode="auto">
          <a:xfrm>
            <a:off x="1135063" y="688975"/>
            <a:ext cx="4589462" cy="3441700"/>
          </a:xfrm>
          <a:prstGeom prst="rect">
            <a:avLst/>
          </a:prstGeom>
          <a:noFill/>
          <a:ln w="9525">
            <a:solidFill>
              <a:srgbClr val="000000"/>
            </a:solidFill>
            <a:miter lim="800000"/>
            <a:headEnd/>
            <a:tailEnd/>
          </a:ln>
        </p:spPr>
      </p:sp>
      <p:sp>
        <p:nvSpPr>
          <p:cNvPr id="251909" name="Rectangle 5"/>
          <p:cNvSpPr>
            <a:spLocks noGrp="1" noChangeArrowheads="1"/>
          </p:cNvSpPr>
          <p:nvPr>
            <p:ph type="body" sz="quarter" idx="3"/>
          </p:nvPr>
        </p:nvSpPr>
        <p:spPr bwMode="auto">
          <a:xfrm>
            <a:off x="685800" y="4360863"/>
            <a:ext cx="5486400" cy="41306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51910" name="Rectangle 6"/>
          <p:cNvSpPr>
            <a:spLocks noGrp="1" noChangeArrowheads="1"/>
          </p:cNvSpPr>
          <p:nvPr>
            <p:ph type="ftr" sz="quarter" idx="4"/>
          </p:nvPr>
        </p:nvSpPr>
        <p:spPr bwMode="auto">
          <a:xfrm>
            <a:off x="0"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p>
        </p:txBody>
      </p:sp>
      <p:sp>
        <p:nvSpPr>
          <p:cNvPr id="251911" name="Rectangle 7"/>
          <p:cNvSpPr>
            <a:spLocks noGrp="1" noChangeArrowheads="1"/>
          </p:cNvSpPr>
          <p:nvPr>
            <p:ph type="sldNum" sz="quarter" idx="5"/>
          </p:nvPr>
        </p:nvSpPr>
        <p:spPr bwMode="auto">
          <a:xfrm>
            <a:off x="3884613" y="8720138"/>
            <a:ext cx="2971800" cy="4587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4867DFA9-1CCB-48AD-9C09-F3F0564D8FB5}" type="slidenum">
              <a:rPr lang="en-US"/>
              <a:pPr>
                <a:defRPr/>
              </a:pPr>
              <a:t>‹#›</a:t>
            </a:fld>
            <a:endParaRPr lang="en-US"/>
          </a:p>
        </p:txBody>
      </p:sp>
    </p:spTree>
    <p:extLst>
      <p:ext uri="{BB962C8B-B14F-4D97-AF65-F5344CB8AC3E}">
        <p14:creationId xmlns:p14="http://schemas.microsoft.com/office/powerpoint/2010/main" val="2332016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67DFA9-1CCB-48AD-9C09-F3F0564D8FB5}"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D9E1EEEF-ECC9-42DC-92ED-29A82C98E655}" type="slidenum">
              <a:rPr lang="en-US" smtClean="0"/>
              <a:pPr/>
              <a:t>10</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3CB2D5D5-1025-472D-8442-0077FB995707}" type="slidenum">
              <a:rPr lang="en-US" smtClean="0"/>
              <a:pPr/>
              <a:t>11</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47AD5A5A-1F01-433C-AD89-1F433D6909C3}" type="slidenum">
              <a:rPr lang="en-US" smtClean="0"/>
              <a:pPr/>
              <a:t>12</a:t>
            </a:fld>
            <a:endParaRPr lang="en-US" smtClean="0"/>
          </a:p>
        </p:txBody>
      </p:sp>
      <p:sp>
        <p:nvSpPr>
          <p:cNvPr id="57347" name="Rectangle 2"/>
          <p:cNvSpPr>
            <a:spLocks noGrp="1" noRot="1" noChangeAspect="1" noChangeArrowheads="1" noTextEdit="1"/>
          </p:cNvSpPr>
          <p:nvPr>
            <p:ph type="sldImg"/>
          </p:nvPr>
        </p:nvSpPr>
        <p:spPr>
          <a:ln/>
        </p:spPr>
      </p:sp>
      <p:sp>
        <p:nvSpPr>
          <p:cNvPr id="573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C636EE8D-D9BF-49AB-8249-3604E0A8CD99}" type="slidenum">
              <a:rPr lang="en-US" smtClean="0"/>
              <a:pPr/>
              <a:t>13</a:t>
            </a:fld>
            <a:endParaRPr lang="en-US" smtClean="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8F5243C9-1650-4065-8D06-016D29F6B712}" type="slidenum">
              <a:rPr lang="en-US" smtClean="0"/>
              <a:pPr/>
              <a:t>14</a:t>
            </a:fld>
            <a:endParaRPr 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163974A8-E34C-4BF5-9DD8-6A004C935F6F}" type="slidenum">
              <a:rPr lang="en-US" smtClean="0"/>
              <a:pPr/>
              <a:t>15</a:t>
            </a:fld>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FADA130C-0A9C-4BEA-A2D7-E1EA6AB8E398}" type="slidenum">
              <a:rPr lang="en-US" smtClean="0"/>
              <a:pPr/>
              <a:t>16</a:t>
            </a:fld>
            <a:endParaRPr lang="en-US" smtClean="0"/>
          </a:p>
        </p:txBody>
      </p:sp>
      <p:sp>
        <p:nvSpPr>
          <p:cNvPr id="61443" name="Rectangle 2"/>
          <p:cNvSpPr>
            <a:spLocks noGrp="1" noRot="1" noChangeAspect="1"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8148F26D-10D8-4388-9D75-E507F24F44DF}" type="slidenum">
              <a:rPr lang="en-US" smtClean="0"/>
              <a:pPr/>
              <a:t>17</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786BC877-9537-40D1-8E45-25FCFBE2B523}" type="slidenum">
              <a:rPr lang="en-US" smtClean="0"/>
              <a:pPr/>
              <a:t>18</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649BD2E1-1820-4CF7-B26B-7B7873B2BB8B}" type="slidenum">
              <a:rPr lang="en-US" smtClean="0"/>
              <a:pPr/>
              <a:t>19</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67DFA9-1CCB-48AD-9C09-F3F0564D8FB5}"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434B447E-AB9A-4B37-BFB9-268336516D10}" type="slidenum">
              <a:rPr lang="en-US" smtClean="0"/>
              <a:pPr/>
              <a:t>20</a:t>
            </a:fld>
            <a:endParaRPr lang="en-US"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F2403ABA-F9D3-41E7-B187-228CC1BCF3BA}" type="slidenum">
              <a:rPr lang="en-US" smtClean="0"/>
              <a:pPr/>
              <a:t>21</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7DBBFA08-F73F-430C-B93D-04F2A2744993}" type="slidenum">
              <a:rPr lang="en-US" smtClean="0"/>
              <a:pPr/>
              <a:t>22</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FF981F63-D88F-42DE-88B5-0E49C3C64A5B}" type="slidenum">
              <a:rPr lang="en-US" smtClean="0"/>
              <a:pPr/>
              <a:t>23</a:t>
            </a:fld>
            <a:endParaRPr lang="en-US" smtClean="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01AD67E6-987B-43DD-9CAC-4F8BBAAEE4FF}" type="slidenum">
              <a:rPr lang="en-US" smtClean="0"/>
              <a:pPr/>
              <a:t>24</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EACE1A0E-A16D-43E5-9443-24C95B03EE67}" type="slidenum">
              <a:rPr lang="en-US" smtClean="0"/>
              <a:pPr/>
              <a:t>25</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B7CA17EB-EDBA-4300-92BB-0A07040066DA}" type="slidenum">
              <a:rPr lang="en-US" smtClean="0"/>
              <a:pPr/>
              <a:t>26</a:t>
            </a:fld>
            <a:endParaRPr lang="en-US" smtClean="0"/>
          </a:p>
        </p:txBody>
      </p:sp>
      <p:sp>
        <p:nvSpPr>
          <p:cNvPr id="71683" name="Rectangle 2"/>
          <p:cNvSpPr>
            <a:spLocks noGrp="1" noRot="1" noChangeAspect="1"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24E7852D-E3AF-4CF0-9554-99F098483ABD}" type="slidenum">
              <a:rPr lang="en-US" smtClean="0"/>
              <a:pPr/>
              <a:t>27</a:t>
            </a:fld>
            <a:endParaRPr lang="en-US" smtClean="0"/>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AECFF662-90A8-482D-8A1A-C516B35C5F7A}" type="slidenum">
              <a:rPr lang="en-US" smtClean="0"/>
              <a:pPr/>
              <a:t>28</a:t>
            </a:fld>
            <a:endParaRPr lang="en-US" smtClean="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A581176A-7A8B-439E-9530-D02823A60338}" type="slidenum">
              <a:rPr lang="en-US" smtClean="0"/>
              <a:pPr/>
              <a:t>29</a:t>
            </a:fld>
            <a:endParaRPr lang="en-US" smtClean="0"/>
          </a:p>
        </p:txBody>
      </p:sp>
      <p:sp>
        <p:nvSpPr>
          <p:cNvPr id="77827" name="Rectangle 2"/>
          <p:cNvSpPr>
            <a:spLocks noGrp="1" noRot="1" noChangeAspect="1"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8207784B-B3D2-4811-AAC9-66B17A8A5C38}" type="slidenum">
              <a:rPr lang="en-US" smtClean="0"/>
              <a:pPr/>
              <a:t>3</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5648CF22-4177-4BE9-8490-FBB21530D51B}" type="slidenum">
              <a:rPr lang="en-US" smtClean="0"/>
              <a:pPr/>
              <a:t>30</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3CC7B361-3D95-4DCA-AB9C-0BFAA4B9F766}" type="slidenum">
              <a:rPr lang="en-US" smtClean="0"/>
              <a:pPr/>
              <a:t>31</a:t>
            </a:fld>
            <a:endParaRPr lang="en-US" smtClean="0"/>
          </a:p>
        </p:txBody>
      </p:sp>
      <p:sp>
        <p:nvSpPr>
          <p:cNvPr id="79875" name="Rectangle 2"/>
          <p:cNvSpPr>
            <a:spLocks noGrp="1" noRot="1" noChangeAspect="1"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112D85E0-F39B-4932-8846-7F768FE78BC9}" type="slidenum">
              <a:rPr lang="en-US" smtClean="0"/>
              <a:pPr/>
              <a:t>32</a:t>
            </a:fld>
            <a:endParaRPr lang="en-US"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74446042-EA96-4EFA-B3AD-5E5C7383230E}" type="slidenum">
              <a:rPr lang="en-US" smtClean="0"/>
              <a:pPr/>
              <a:t>33</a:t>
            </a:fld>
            <a:endParaRPr lang="en-US"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AEDADFE3-AED2-4F28-82A4-4E943A12A305}" type="slidenum">
              <a:rPr lang="en-US" smtClean="0"/>
              <a:pPr/>
              <a:t>34</a:t>
            </a:fld>
            <a:endParaRPr lang="en-US"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CFFF38FF-5BD6-4339-9E00-950C7F4D604F}" type="slidenum">
              <a:rPr lang="en-US" smtClean="0"/>
              <a:pPr/>
              <a:t>35</a:t>
            </a:fld>
            <a:endParaRPr lang="en-US"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FCC821CB-409A-4720-A577-25A358EF2512}" type="slidenum">
              <a:rPr lang="en-US" smtClean="0"/>
              <a:pPr/>
              <a:t>36</a:t>
            </a:fld>
            <a:endParaRPr lang="en-US" smtClean="0"/>
          </a:p>
        </p:txBody>
      </p:sp>
      <p:sp>
        <p:nvSpPr>
          <p:cNvPr id="84995" name="Rectangle 2"/>
          <p:cNvSpPr>
            <a:spLocks noGrp="1" noRot="1" noChangeAspect="1"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AA9BF26A-A9E0-4B04-8F07-49411C73563D}" type="slidenum">
              <a:rPr lang="en-US" smtClean="0"/>
              <a:pPr/>
              <a:t>37</a:t>
            </a:fld>
            <a:endParaRPr lang="en-US"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67DFA9-1CCB-48AD-9C09-F3F0564D8FB5}" type="slidenum">
              <a:rPr lang="en-US" smtClean="0"/>
              <a:pPr>
                <a:defRPr/>
              </a:pPr>
              <a:t>38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0769E95F-6F48-4516-BB3F-CE3C033BA6FA}" type="slidenum">
              <a:rPr lang="en-US" smtClean="0"/>
              <a:pPr/>
              <a:t>4</a:t>
            </a:fld>
            <a:endParaRPr lang="en-US" smtClean="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EFC280D8-FF57-4584-BFA1-C30F77DB6893}" type="slidenum">
              <a:rPr lang="en-US" smtClean="0"/>
              <a:pPr/>
              <a:t>5</a:t>
            </a:fld>
            <a:endParaRPr 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AB5F56D4-3781-4389-8C3C-3961B78A29AF}" type="slidenum">
              <a:rPr lang="en-US" smtClean="0"/>
              <a:pPr/>
              <a:t>6</a:t>
            </a:fld>
            <a:endParaRPr 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4867DFA9-1CCB-48AD-9C09-F3F0564D8FB5}" type="slidenum">
              <a:rPr lang="en-US" smtClean="0"/>
              <a:pPr>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4223EB57-387C-460F-8FFB-DD878D69D6C4}" type="slidenum">
              <a:rPr lang="en-US" smtClean="0"/>
              <a:pPr/>
              <a:t>8</a:t>
            </a:fld>
            <a:endParaRPr 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3DD3DFC2-57F7-4CBF-B712-5418803830D9}" type="slidenum">
              <a:rPr lang="en-US" smtClean="0"/>
              <a:pPr/>
              <a:t>9</a:t>
            </a:fld>
            <a:endParaRPr lang="en-U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pPr>
              <a:defRPr/>
            </a:pPr>
            <a:fld id="{23EF40F9-1222-49FB-A45D-BDBDB6C07FE5}"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10BBF6BA-635C-46CA-9805-D75D46891FB0}"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2E853777-0790-4EAF-8559-61A9626A5962}"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6C29159-17D9-4926-84B3-70DD5758D0D5}"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AndTx">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57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half" idx="3"/>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B8F227E6-2B21-4280-A83B-320CB0BC7B6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9503C78A-026A-4C57-8C82-655445825422}" type="slidenum">
              <a:rPr lang="en-US" smtClean="0"/>
              <a:pPr>
                <a:defRPr/>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pPr>
              <a:defRPr/>
            </a:pPr>
            <a:endParaRPr lang="en-US"/>
          </a:p>
        </p:txBody>
      </p:sp>
      <p:sp>
        <p:nvSpPr>
          <p:cNvPr id="5" name="Footer Placeholder 4"/>
          <p:cNvSpPr>
            <a:spLocks noGrp="1"/>
          </p:cNvSpPr>
          <p:nvPr>
            <p:ph type="ftr" sz="quarter" idx="11"/>
          </p:nvPr>
        </p:nvSpPr>
        <p:spPr/>
        <p:txBody>
          <a:bodyPr/>
          <a:lstStyle>
            <a:extLst/>
          </a:lstStyle>
          <a:p>
            <a:pPr>
              <a:defRPr/>
            </a:pPr>
            <a:endParaRPr lang="en-US"/>
          </a:p>
        </p:txBody>
      </p:sp>
      <p:sp>
        <p:nvSpPr>
          <p:cNvPr id="6" name="Slide Number Placeholder 5"/>
          <p:cNvSpPr>
            <a:spLocks noGrp="1"/>
          </p:cNvSpPr>
          <p:nvPr>
            <p:ph type="sldNum" sz="quarter" idx="12"/>
          </p:nvPr>
        </p:nvSpPr>
        <p:spPr/>
        <p:txBody>
          <a:bodyPr/>
          <a:lstStyle>
            <a:extLst/>
          </a:lstStyle>
          <a:p>
            <a:pPr>
              <a:defRPr/>
            </a:pPr>
            <a:fld id="{476B8937-A760-425A-857F-B9583955B468}"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D662465D-42B8-4420-B993-532FB5A66D1E}" type="slidenum">
              <a:rPr lang="en-US" smtClean="0"/>
              <a:pPr>
                <a:defRPr/>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pPr>
              <a:defRPr/>
            </a:pPr>
            <a:endParaRPr lang="en-US"/>
          </a:p>
        </p:txBody>
      </p:sp>
      <p:sp>
        <p:nvSpPr>
          <p:cNvPr id="8" name="Footer Placeholder 7"/>
          <p:cNvSpPr>
            <a:spLocks noGrp="1"/>
          </p:cNvSpPr>
          <p:nvPr>
            <p:ph type="ftr" sz="quarter" idx="11"/>
          </p:nvPr>
        </p:nvSpPr>
        <p:spPr/>
        <p:txBody>
          <a:bodyPr/>
          <a:lstStyle>
            <a:extLst/>
          </a:lstStyle>
          <a:p>
            <a:pPr>
              <a:defRPr/>
            </a:pPr>
            <a:endParaRPr lang="en-US"/>
          </a:p>
        </p:txBody>
      </p:sp>
      <p:sp>
        <p:nvSpPr>
          <p:cNvPr id="9" name="Slide Number Placeholder 8"/>
          <p:cNvSpPr>
            <a:spLocks noGrp="1"/>
          </p:cNvSpPr>
          <p:nvPr>
            <p:ph type="sldNum" sz="quarter" idx="12"/>
          </p:nvPr>
        </p:nvSpPr>
        <p:spPr/>
        <p:txBody>
          <a:bodyPr/>
          <a:lstStyle>
            <a:extLst/>
          </a:lstStyle>
          <a:p>
            <a:pPr>
              <a:defRPr/>
            </a:pPr>
            <a:fld id="{FB64D4A6-2199-468A-8B8B-A2191BEDE3C7}"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pPr>
              <a:defRPr/>
            </a:pPr>
            <a:endParaRPr lang="en-US"/>
          </a:p>
        </p:txBody>
      </p:sp>
      <p:sp>
        <p:nvSpPr>
          <p:cNvPr id="4" name="Footer Placeholder 3"/>
          <p:cNvSpPr>
            <a:spLocks noGrp="1"/>
          </p:cNvSpPr>
          <p:nvPr>
            <p:ph type="ftr" sz="quarter" idx="11"/>
          </p:nvPr>
        </p:nvSpPr>
        <p:spPr/>
        <p:txBody>
          <a:bodyPr/>
          <a:lstStyle>
            <a:extLst/>
          </a:lstStyle>
          <a:p>
            <a:pPr>
              <a:defRPr/>
            </a:pPr>
            <a:endParaRPr lang="en-US"/>
          </a:p>
        </p:txBody>
      </p:sp>
      <p:sp>
        <p:nvSpPr>
          <p:cNvPr id="5" name="Slide Number Placeholder 4"/>
          <p:cNvSpPr>
            <a:spLocks noGrp="1"/>
          </p:cNvSpPr>
          <p:nvPr>
            <p:ph type="sldNum" sz="quarter" idx="12"/>
          </p:nvPr>
        </p:nvSpPr>
        <p:spPr/>
        <p:txBody>
          <a:bodyPr/>
          <a:lstStyle>
            <a:extLst/>
          </a:lstStyle>
          <a:p>
            <a:pPr>
              <a:defRPr/>
            </a:pPr>
            <a:fld id="{02A033B3-C0CC-4195-BB98-F2FB1377B3CD}" type="slidenum">
              <a:rPr lang="en-US" smtClean="0"/>
              <a:pPr>
                <a:defRPr/>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pPr>
              <a:defRPr/>
            </a:pPr>
            <a:endParaRPr lang="en-US"/>
          </a:p>
        </p:txBody>
      </p:sp>
      <p:sp>
        <p:nvSpPr>
          <p:cNvPr id="3" name="Footer Placeholder 2"/>
          <p:cNvSpPr>
            <a:spLocks noGrp="1"/>
          </p:cNvSpPr>
          <p:nvPr>
            <p:ph type="ftr" sz="quarter" idx="11"/>
          </p:nvPr>
        </p:nvSpPr>
        <p:spPr/>
        <p:txBody>
          <a:bodyPr/>
          <a:lstStyle>
            <a:extLst/>
          </a:lstStyle>
          <a:p>
            <a:pPr>
              <a:defRPr/>
            </a:pPr>
            <a:endParaRPr lang="en-US"/>
          </a:p>
        </p:txBody>
      </p:sp>
      <p:sp>
        <p:nvSpPr>
          <p:cNvPr id="4" name="Slide Number Placeholder 3"/>
          <p:cNvSpPr>
            <a:spLocks noGrp="1"/>
          </p:cNvSpPr>
          <p:nvPr>
            <p:ph type="sldNum" sz="quarter" idx="12"/>
          </p:nvPr>
        </p:nvSpPr>
        <p:spPr/>
        <p:txBody>
          <a:bodyPr/>
          <a:lstStyle>
            <a:extLst/>
          </a:lstStyle>
          <a:p>
            <a:pPr>
              <a:defRPr/>
            </a:pPr>
            <a:fld id="{55850EFF-40B4-46D9-AF0B-D873AD3AB77A}"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Footer Placeholder 5"/>
          <p:cNvSpPr>
            <a:spLocks noGrp="1"/>
          </p:cNvSpPr>
          <p:nvPr>
            <p:ph type="ftr" sz="quarter" idx="11"/>
          </p:nvPr>
        </p:nvSpPr>
        <p:spPr/>
        <p:txBody>
          <a:bodyPr/>
          <a:lstStyle>
            <a:extLst/>
          </a:lstStyle>
          <a:p>
            <a:pPr>
              <a:defRPr/>
            </a:pPr>
            <a:endParaRPr lang="en-US"/>
          </a:p>
        </p:txBody>
      </p:sp>
      <p:sp>
        <p:nvSpPr>
          <p:cNvPr id="7" name="Slide Number Placeholder 6"/>
          <p:cNvSpPr>
            <a:spLocks noGrp="1"/>
          </p:cNvSpPr>
          <p:nvPr>
            <p:ph type="sldNum" sz="quarter" idx="12"/>
          </p:nvPr>
        </p:nvSpPr>
        <p:spPr/>
        <p:txBody>
          <a:bodyPr/>
          <a:lstStyle>
            <a:extLst/>
          </a:lstStyle>
          <a:p>
            <a:pPr>
              <a:defRPr/>
            </a:pPr>
            <a:fld id="{BA60FB2F-4DDD-4748-B806-80FF7403F72B}"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pPr>
              <a:defRPr/>
            </a:pPr>
            <a:fld id="{FC901207-8B9A-4223-A33F-2DFBEFD82F2A}"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5"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CAC3F6ED-5BDD-4403-98CC-6393AF03E907}"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1.xml"/><Relationship Id="rId3"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1.xml"/><Relationship Id="rId3"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8.png"/></Relationships>
</file>

<file path=ppt/slides/_rels/slide28.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1.xml"/><Relationship Id="rId3"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 Id="rId3"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1.xml"/><Relationship Id="rId3"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1.xml"/><Relationship Id="rId3"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image" Target="../media/image10.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4" Type="http://schemas.openxmlformats.org/officeDocument/2006/relationships/hyperlink" Target="http://www.google.com/help/calculator.html" TargetMode="External"/><Relationship Id="rId1" Type="http://schemas.openxmlformats.org/officeDocument/2006/relationships/tags" Target="../tags/tag9.xml"/><Relationship Id="rId2"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11.png"/></Relationships>
</file>

<file path=ppt/slides/_rels/slide34.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1.xml"/><Relationship Id="rId3"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12.png"/></Relationships>
</file>

<file path=ppt/slides/_rels/slide36.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1.xml"/><Relationship Id="rId3"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1.xml"/><Relationship Id="rId3"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1.xml"/><Relationship Id="rId3"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1.xml"/><Relationship Id="rId3"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defRPr/>
            </a:pPr>
            <a:r>
              <a:rPr lang="en-US" smtClean="0"/>
              <a:t>Advanced Googology</a:t>
            </a:r>
          </a:p>
        </p:txBody>
      </p:sp>
      <p:sp>
        <p:nvSpPr>
          <p:cNvPr id="2051" name="Rectangle 3"/>
          <p:cNvSpPr>
            <a:spLocks noGrp="1" noChangeArrowheads="1"/>
          </p:cNvSpPr>
          <p:nvPr>
            <p:ph type="subTitle" idx="1"/>
          </p:nvPr>
        </p:nvSpPr>
        <p:spPr/>
        <p:txBody>
          <a:bodyPr>
            <a:normAutofit fontScale="47500" lnSpcReduction="20000"/>
          </a:bodyPr>
          <a:lstStyle/>
          <a:p>
            <a:pPr eaLnBrk="1" hangingPunct="1"/>
            <a:r>
              <a:rPr lang="en-US" dirty="0" smtClean="0"/>
              <a:t>a presentation by</a:t>
            </a:r>
          </a:p>
          <a:p>
            <a:pPr eaLnBrk="1" hangingPunct="1"/>
            <a:r>
              <a:rPr lang="en-US" dirty="0" smtClean="0"/>
              <a:t>Patrick Douglas </a:t>
            </a:r>
            <a:r>
              <a:rPr lang="en-US" dirty="0" err="1" smtClean="0"/>
              <a:t>Crispen</a:t>
            </a:r>
            <a:endParaRPr lang="en-US" dirty="0" smtClean="0"/>
          </a:p>
          <a:p>
            <a:pPr eaLnBrk="1" hangingPunct="1"/>
            <a:r>
              <a:rPr lang="en-US" dirty="0" err="1" smtClean="0"/>
              <a:t>NetSquirrel.com</a:t>
            </a:r>
            <a:endParaRPr lang="en-US" dirty="0" smtClean="0"/>
          </a:p>
          <a:p>
            <a:pPr eaLnBrk="1" hangingPunct="1"/>
            <a:endParaRPr lang="en-US" dirty="0"/>
          </a:p>
          <a:p>
            <a:pPr eaLnBrk="1" hangingPunct="1"/>
            <a:r>
              <a:rPr lang="en-US" dirty="0" smtClean="0"/>
              <a:t>Modified 2013 by Michael Wood</a:t>
            </a:r>
          </a:p>
          <a:p>
            <a:pPr eaLnBrk="1" hangingPunct="1"/>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1" name="Rectangle 3"/>
          <p:cNvSpPr>
            <a:spLocks noGrp="1" noChangeArrowheads="1"/>
          </p:cNvSpPr>
          <p:nvPr>
            <p:ph idx="1"/>
          </p:nvPr>
        </p:nvSpPr>
        <p:spPr/>
        <p:txBody>
          <a:bodyPr/>
          <a:lstStyle/>
          <a:p>
            <a:pPr eaLnBrk="1" hangingPunct="1"/>
            <a:r>
              <a:rPr lang="en-US" sz="2800" dirty="0" smtClean="0"/>
              <a:t>If you search for more than one keyword at a time, Google will automatically search for pages that contain ALL of your keywords.</a:t>
            </a:r>
          </a:p>
          <a:p>
            <a:pPr eaLnBrk="1" hangingPunct="1"/>
            <a:r>
              <a:rPr lang="en-US" sz="2800" dirty="0" smtClean="0"/>
              <a:t>A search for </a:t>
            </a:r>
            <a:r>
              <a:rPr lang="en-US" sz="2800" b="1" dirty="0" err="1" smtClean="0">
                <a:solidFill>
                  <a:srgbClr val="FF0000"/>
                </a:solidFill>
                <a:latin typeface="Courier New" pitchFamily="49" charset="0"/>
              </a:rPr>
              <a:t>utah</a:t>
            </a:r>
            <a:r>
              <a:rPr lang="en-US" sz="2800" b="1" dirty="0" smtClean="0">
                <a:solidFill>
                  <a:srgbClr val="FF0000"/>
                </a:solidFill>
                <a:latin typeface="Courier New" pitchFamily="49" charset="0"/>
              </a:rPr>
              <a:t> jazz fans </a:t>
            </a:r>
            <a:r>
              <a:rPr lang="en-US" sz="2800" dirty="0" smtClean="0"/>
              <a:t>is the same as searching for </a:t>
            </a:r>
            <a:r>
              <a:rPr lang="en-US" sz="2800" b="1" dirty="0" err="1" smtClean="0">
                <a:solidFill>
                  <a:srgbClr val="FF0000"/>
                </a:solidFill>
                <a:latin typeface="Courier New" pitchFamily="49" charset="0"/>
              </a:rPr>
              <a:t>utah</a:t>
            </a:r>
            <a:r>
              <a:rPr lang="en-US" sz="2800" b="1" dirty="0" smtClean="0">
                <a:solidFill>
                  <a:srgbClr val="FF0000"/>
                </a:solidFill>
                <a:latin typeface="Courier New" pitchFamily="49" charset="0"/>
              </a:rPr>
              <a:t> AND jazz AND fans</a:t>
            </a:r>
          </a:p>
        </p:txBody>
      </p:sp>
      <p:sp>
        <p:nvSpPr>
          <p:cNvPr id="299010" name="Rectangle 2"/>
          <p:cNvSpPr>
            <a:spLocks noGrp="1" noChangeArrowheads="1"/>
          </p:cNvSpPr>
          <p:nvPr>
            <p:ph type="title"/>
          </p:nvPr>
        </p:nvSpPr>
        <p:spPr/>
        <p:txBody>
          <a:bodyPr/>
          <a:lstStyle/>
          <a:p>
            <a:pPr eaLnBrk="1" hangingPunct="1">
              <a:defRPr/>
            </a:pPr>
            <a:r>
              <a:rPr lang="en-US" smtClean="0"/>
              <a:t>Boolean Default is AND</a:t>
            </a:r>
          </a:p>
        </p:txBody>
      </p:sp>
      <p:sp>
        <p:nvSpPr>
          <p:cNvPr id="13316" name="Text Box 4"/>
          <p:cNvSpPr txBox="1">
            <a:spLocks noChangeArrowheads="1"/>
          </p:cNvSpPr>
          <p:nvPr/>
        </p:nvSpPr>
        <p:spPr bwMode="auto">
          <a:xfrm>
            <a:off x="4114800" y="6324600"/>
            <a:ext cx="4641850" cy="366713"/>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http://www.google.com/help/basics.html</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90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90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901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Rectangle 2"/>
          <p:cNvSpPr>
            <a:spLocks noGrp="1" noChangeArrowheads="1"/>
          </p:cNvSpPr>
          <p:nvPr>
            <p:ph type="ctrTitle"/>
          </p:nvPr>
        </p:nvSpPr>
        <p:spPr/>
        <p:txBody>
          <a:bodyPr/>
          <a:lstStyle/>
          <a:p>
            <a:pPr eaLnBrk="1" hangingPunct="1">
              <a:defRPr/>
            </a:pPr>
            <a:r>
              <a:rPr lang="en-US" dirty="0" smtClean="0"/>
              <a:t>Capitalization Does NOT Matter</a:t>
            </a:r>
          </a:p>
        </p:txBody>
      </p:sp>
      <p:sp>
        <p:nvSpPr>
          <p:cNvPr id="14339" name="Rectangle 3"/>
          <p:cNvSpPr>
            <a:spLocks noGrp="1" noChangeArrowheads="1"/>
          </p:cNvSpPr>
          <p:nvPr>
            <p:ph type="subTitle" idx="1"/>
          </p:nvPr>
        </p:nvSpPr>
        <p:spPr/>
        <p:txBody>
          <a:bodyPr>
            <a:normAutofit/>
          </a:bodyPr>
          <a:lstStyle/>
          <a:p>
            <a:pPr eaLnBrk="1" hangingPunct="1"/>
            <a:r>
              <a:rPr lang="en-US" dirty="0" smtClean="0"/>
              <a:t>The old </a:t>
            </a:r>
            <a:r>
              <a:rPr lang="en-US" dirty="0" smtClean="0"/>
              <a:t>trick </a:t>
            </a:r>
            <a:r>
              <a:rPr lang="en-US" dirty="0" smtClean="0"/>
              <a:t>of typing your keywords in lower case is no longer necessary.</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7" name="Rectangle 3"/>
          <p:cNvSpPr>
            <a:spLocks noGrp="1" noChangeArrowheads="1"/>
          </p:cNvSpPr>
          <p:nvPr>
            <p:ph idx="1"/>
          </p:nvPr>
        </p:nvSpPr>
        <p:spPr/>
        <p:txBody>
          <a:bodyPr/>
          <a:lstStyle/>
          <a:p>
            <a:pPr eaLnBrk="1" hangingPunct="1"/>
            <a:r>
              <a:rPr lang="en-US" smtClean="0"/>
              <a:t>Google is </a:t>
            </a:r>
            <a:r>
              <a:rPr lang="en-US" i="1" smtClean="0"/>
              <a:t>not</a:t>
            </a:r>
            <a:r>
              <a:rPr lang="en-US" smtClean="0"/>
              <a:t> case sensitive. </a:t>
            </a:r>
          </a:p>
          <a:p>
            <a:pPr eaLnBrk="1" hangingPunct="1"/>
            <a:r>
              <a:rPr lang="en-US" smtClean="0"/>
              <a:t>So, the following searches all yield exactly the same results: </a:t>
            </a:r>
          </a:p>
          <a:p>
            <a:pPr lvl="1" eaLnBrk="1" hangingPunct="1">
              <a:buClr>
                <a:schemeClr val="tx1"/>
              </a:buClr>
              <a:buFontTx/>
              <a:buNone/>
            </a:pPr>
            <a:r>
              <a:rPr lang="en-US" b="1" smtClean="0">
                <a:solidFill>
                  <a:srgbClr val="FF0000"/>
                </a:solidFill>
                <a:latin typeface="Courier New" pitchFamily="49" charset="0"/>
              </a:rPr>
              <a:t>utah education network</a:t>
            </a:r>
          </a:p>
          <a:p>
            <a:pPr lvl="1" eaLnBrk="1" hangingPunct="1">
              <a:buClr>
                <a:schemeClr val="tx1"/>
              </a:buClr>
              <a:buFontTx/>
              <a:buNone/>
            </a:pPr>
            <a:r>
              <a:rPr lang="en-US" b="1" smtClean="0">
                <a:solidFill>
                  <a:srgbClr val="FF0000"/>
                </a:solidFill>
                <a:latin typeface="Courier New" pitchFamily="49" charset="0"/>
              </a:rPr>
              <a:t>Utah Education Network</a:t>
            </a:r>
          </a:p>
          <a:p>
            <a:pPr lvl="1" eaLnBrk="1" hangingPunct="1">
              <a:buClr>
                <a:schemeClr val="tx1"/>
              </a:buClr>
              <a:buFontTx/>
              <a:buNone/>
            </a:pPr>
            <a:r>
              <a:rPr lang="en-US" b="1" smtClean="0">
                <a:solidFill>
                  <a:srgbClr val="FF0000"/>
                </a:solidFill>
                <a:latin typeface="Courier New" pitchFamily="49" charset="0"/>
              </a:rPr>
              <a:t>UTAH EDUCATION NETWORK</a:t>
            </a:r>
          </a:p>
          <a:p>
            <a:pPr lvl="1" eaLnBrk="1" hangingPunct="1">
              <a:buClr>
                <a:schemeClr val="tx1"/>
              </a:buClr>
              <a:buFontTx/>
              <a:buNone/>
            </a:pPr>
            <a:r>
              <a:rPr lang="en-US" b="1" smtClean="0">
                <a:solidFill>
                  <a:srgbClr val="FF0000"/>
                </a:solidFill>
                <a:latin typeface="Courier New" pitchFamily="49" charset="0"/>
              </a:rPr>
              <a:t>UtAh EdUcAtIoN NeTwOrK</a:t>
            </a:r>
            <a:endParaRPr lang="en-US" b="1" smtClean="0"/>
          </a:p>
        </p:txBody>
      </p:sp>
      <p:sp>
        <p:nvSpPr>
          <p:cNvPr id="313346" name="Rectangle 2"/>
          <p:cNvSpPr>
            <a:spLocks noGrp="1" noChangeArrowheads="1"/>
          </p:cNvSpPr>
          <p:nvPr>
            <p:ph type="title"/>
          </p:nvPr>
        </p:nvSpPr>
        <p:spPr/>
        <p:txBody>
          <a:bodyPr/>
          <a:lstStyle/>
          <a:p>
            <a:pPr eaLnBrk="1" hangingPunct="1">
              <a:defRPr/>
            </a:pPr>
            <a:r>
              <a:rPr lang="en-US" dirty="0" smtClean="0"/>
              <a:t>Capitalization Does NOT Matter</a:t>
            </a:r>
          </a:p>
        </p:txBody>
      </p:sp>
      <p:sp>
        <p:nvSpPr>
          <p:cNvPr id="15364" name="Text Box 4"/>
          <p:cNvSpPr txBox="1">
            <a:spLocks noChangeArrowheads="1"/>
          </p:cNvSpPr>
          <p:nvPr/>
        </p:nvSpPr>
        <p:spPr bwMode="auto">
          <a:xfrm>
            <a:off x="4267200" y="6262688"/>
            <a:ext cx="46418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http://www.google.com/help/basics.html</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33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1334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334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334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334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1334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334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3" name="Rectangle 3"/>
          <p:cNvSpPr>
            <a:spLocks noGrp="1" noChangeArrowheads="1"/>
          </p:cNvSpPr>
          <p:nvPr>
            <p:ph idx="1"/>
          </p:nvPr>
        </p:nvSpPr>
        <p:spPr/>
        <p:txBody>
          <a:bodyPr/>
          <a:lstStyle/>
          <a:p>
            <a:pPr eaLnBrk="1" hangingPunct="1"/>
            <a:r>
              <a:rPr lang="en-US" smtClean="0"/>
              <a:t>Until recently, Google wouldn’t accept more than 10 keywords at a time.</a:t>
            </a:r>
          </a:p>
          <a:p>
            <a:pPr lvl="1" eaLnBrk="1" hangingPunct="1"/>
            <a:r>
              <a:rPr lang="en-US" smtClean="0"/>
              <a:t>Any keyword past 10 was simply ignored.</a:t>
            </a:r>
          </a:p>
          <a:p>
            <a:pPr eaLnBrk="1" hangingPunct="1"/>
            <a:r>
              <a:rPr lang="en-US" smtClean="0"/>
              <a:t>Google now accepts up to </a:t>
            </a:r>
            <a:r>
              <a:rPr lang="en-US" smtClean="0">
                <a:solidFill>
                  <a:srgbClr val="FF0000"/>
                </a:solidFill>
              </a:rPr>
              <a:t>32</a:t>
            </a:r>
            <a:r>
              <a:rPr lang="en-US" smtClean="0"/>
              <a:t> keywords.</a:t>
            </a:r>
          </a:p>
          <a:p>
            <a:pPr lvl="1" eaLnBrk="1" hangingPunct="1"/>
            <a:r>
              <a:rPr lang="en-US" smtClean="0"/>
              <a:t>Stick with 10.</a:t>
            </a:r>
          </a:p>
          <a:p>
            <a:pPr eaLnBrk="1" hangingPunct="1"/>
            <a:endParaRPr lang="en-US" smtClean="0"/>
          </a:p>
        </p:txBody>
      </p:sp>
      <p:sp>
        <p:nvSpPr>
          <p:cNvPr id="317442" name="Rectangle 2"/>
          <p:cNvSpPr>
            <a:spLocks noGrp="1" noChangeArrowheads="1"/>
          </p:cNvSpPr>
          <p:nvPr>
            <p:ph type="title"/>
          </p:nvPr>
        </p:nvSpPr>
        <p:spPr/>
        <p:txBody>
          <a:bodyPr/>
          <a:lstStyle/>
          <a:p>
            <a:pPr eaLnBrk="1" hangingPunct="1">
              <a:defRPr/>
            </a:pPr>
            <a:r>
              <a:rPr lang="en-US" smtClean="0"/>
              <a:t>Google’s 10 Word Limit</a:t>
            </a:r>
          </a:p>
        </p:txBody>
      </p:sp>
      <p:sp>
        <p:nvSpPr>
          <p:cNvPr id="16388" name="Text Box 4"/>
          <p:cNvSpPr txBox="1">
            <a:spLocks noChangeArrowheads="1"/>
          </p:cNvSpPr>
          <p:nvPr/>
        </p:nvSpPr>
        <p:spPr bwMode="auto">
          <a:xfrm>
            <a:off x="6019800" y="6262688"/>
            <a:ext cx="28257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a:t>
            </a:r>
            <a:r>
              <a:rPr lang="en-US" b="0" i="1" u="sng">
                <a:solidFill>
                  <a:srgbClr val="C0C0C0"/>
                </a:solidFill>
                <a:latin typeface="Times New Roman" pitchFamily="18" charset="0"/>
              </a:rPr>
              <a:t>Google Hacks</a:t>
            </a:r>
            <a:r>
              <a:rPr lang="en-US" b="0" i="1">
                <a:solidFill>
                  <a:srgbClr val="C0C0C0"/>
                </a:solidFill>
                <a:latin typeface="Times New Roman" pitchFamily="18" charset="0"/>
              </a:rPr>
              <a:t>, p. 19</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74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744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1744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744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4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ChangeArrowheads="1"/>
          </p:cNvSpPr>
          <p:nvPr>
            <p:ph type="ctrTitle"/>
          </p:nvPr>
        </p:nvSpPr>
        <p:spPr/>
        <p:txBody>
          <a:bodyPr/>
          <a:lstStyle/>
          <a:p>
            <a:pPr eaLnBrk="1" hangingPunct="1">
              <a:defRPr/>
            </a:pPr>
            <a:r>
              <a:rPr lang="en-US" smtClean="0"/>
              <a:t>The </a:t>
            </a:r>
            <a:r>
              <a:rPr lang="en-US" u="sng" smtClean="0"/>
              <a:t>Order</a:t>
            </a:r>
            <a:r>
              <a:rPr lang="en-US" smtClean="0"/>
              <a:t> of Your Keywords Matters</a:t>
            </a:r>
          </a:p>
        </p:txBody>
      </p:sp>
      <p:sp>
        <p:nvSpPr>
          <p:cNvPr id="17411" name="Rectangle 3"/>
          <p:cNvSpPr>
            <a:spLocks noGrp="1" noChangeArrowheads="1"/>
          </p:cNvSpPr>
          <p:nvPr>
            <p:ph type="subTitle" idx="1"/>
          </p:nvPr>
        </p:nvSpPr>
        <p:spPr/>
        <p:txBody>
          <a:bodyPr/>
          <a:lstStyle/>
          <a:p>
            <a:pPr eaLnBrk="1" hangingPunct="1"/>
            <a:r>
              <a:rPr lang="en-US" smtClean="0"/>
              <a:t>A me life for pirate’s?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p:txBody>
          <a:bodyPr/>
          <a:lstStyle/>
          <a:p>
            <a:pPr eaLnBrk="1" hangingPunct="1">
              <a:defRPr/>
            </a:pPr>
            <a:r>
              <a:rPr lang="en-US" smtClean="0"/>
              <a:t>How Google Works</a:t>
            </a:r>
          </a:p>
        </p:txBody>
      </p:sp>
      <p:pic>
        <p:nvPicPr>
          <p:cNvPr id="18436" name="Picture 4"/>
          <p:cNvPicPr>
            <a:picLocks noGrp="1" noChangeAspect="1" noChangeArrowheads="1"/>
          </p:cNvPicPr>
          <p:nvPr>
            <p:ph sz="half" idx="1"/>
          </p:nvPr>
        </p:nvPicPr>
        <p:blipFill>
          <a:blip r:embed="rId3" cstate="print"/>
          <a:stretch>
            <a:fillRect/>
          </a:stretch>
        </p:blipFill>
        <p:spPr>
          <a:xfrm>
            <a:off x="457200" y="2086197"/>
            <a:ext cx="4038600" cy="3553968"/>
          </a:xfrm>
        </p:spPr>
      </p:pic>
      <p:sp>
        <p:nvSpPr>
          <p:cNvPr id="335875" name="Rectangle 3"/>
          <p:cNvSpPr>
            <a:spLocks noGrp="1" noChangeArrowheads="1"/>
          </p:cNvSpPr>
          <p:nvPr>
            <p:ph type="body" sz="half" idx="2"/>
          </p:nvPr>
        </p:nvSpPr>
        <p:spPr/>
        <p:txBody>
          <a:bodyPr/>
          <a:lstStyle/>
          <a:p>
            <a:pPr eaLnBrk="1" hangingPunct="1">
              <a:lnSpc>
                <a:spcPct val="90000"/>
              </a:lnSpc>
            </a:pPr>
            <a:r>
              <a:rPr lang="en-US" sz="2800" dirty="0" smtClean="0"/>
              <a:t>When you conduct a search at Google, it searches for</a:t>
            </a:r>
          </a:p>
          <a:p>
            <a:pPr lvl="1" eaLnBrk="1" hangingPunct="1">
              <a:lnSpc>
                <a:spcPct val="90000"/>
              </a:lnSpc>
            </a:pPr>
            <a:r>
              <a:rPr lang="en-US" sz="2400" dirty="0" smtClean="0"/>
              <a:t>Phrases, then</a:t>
            </a:r>
          </a:p>
          <a:p>
            <a:pPr lvl="1" eaLnBrk="1" hangingPunct="1">
              <a:lnSpc>
                <a:spcPct val="90000"/>
              </a:lnSpc>
            </a:pPr>
            <a:r>
              <a:rPr lang="en-US" sz="2400" dirty="0" smtClean="0"/>
              <a:t>Adjacency, then</a:t>
            </a:r>
          </a:p>
          <a:p>
            <a:pPr lvl="1" eaLnBrk="1" hangingPunct="1">
              <a:lnSpc>
                <a:spcPct val="90000"/>
              </a:lnSpc>
            </a:pPr>
            <a:r>
              <a:rPr lang="en-US" sz="2400" dirty="0" smtClean="0"/>
              <a:t>Weights.</a:t>
            </a:r>
          </a:p>
          <a:p>
            <a:pPr eaLnBrk="1" hangingPunct="1">
              <a:lnSpc>
                <a:spcPct val="90000"/>
              </a:lnSpc>
            </a:pPr>
            <a:r>
              <a:rPr lang="en-US" sz="2800" dirty="0" smtClean="0"/>
              <a:t>Because Google searches for phrases first, the order of your keywords matters.</a:t>
            </a:r>
          </a:p>
          <a:p>
            <a:pPr lvl="1" eaLnBrk="1" hangingPunct="1">
              <a:lnSpc>
                <a:spcPct val="90000"/>
              </a:lnSpc>
            </a:pPr>
            <a:endParaRPr lang="en-US" sz="2400" dirty="0" smtClean="0"/>
          </a:p>
        </p:txBody>
      </p:sp>
      <p:sp>
        <p:nvSpPr>
          <p:cNvPr id="18437" name="Text Box 5"/>
          <p:cNvSpPr txBox="1">
            <a:spLocks noChangeArrowheads="1"/>
          </p:cNvSpPr>
          <p:nvPr/>
        </p:nvSpPr>
        <p:spPr bwMode="auto">
          <a:xfrm>
            <a:off x="2209800" y="5638800"/>
            <a:ext cx="2228850" cy="366713"/>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Image source: Google</a:t>
            </a:r>
          </a:p>
        </p:txBody>
      </p:sp>
      <p:sp>
        <p:nvSpPr>
          <p:cNvPr id="18438" name="Text Box 6"/>
          <p:cNvSpPr txBox="1">
            <a:spLocks noChangeArrowheads="1"/>
          </p:cNvSpPr>
          <p:nvPr/>
        </p:nvSpPr>
        <p:spPr bwMode="auto">
          <a:xfrm>
            <a:off x="5791200" y="6262688"/>
            <a:ext cx="3130550" cy="366712"/>
          </a:xfrm>
          <a:prstGeom prst="rect">
            <a:avLst/>
          </a:prstGeom>
          <a:noFill/>
          <a:ln w="9525">
            <a:noFill/>
            <a:miter lim="800000"/>
            <a:headEnd/>
            <a:tailEnd/>
          </a:ln>
        </p:spPr>
        <p:txBody>
          <a:bodyPr wrap="none">
            <a:spAutoFit/>
          </a:bodyPr>
          <a:lstStyle/>
          <a:p>
            <a:r>
              <a:rPr lang="en-US" b="0" i="1">
                <a:solidFill>
                  <a:srgbClr val="C0C0C0"/>
                </a:solidFill>
                <a:latin typeface="Times New Roman" pitchFamily="18" charset="0"/>
              </a:rPr>
              <a:t>Source: </a:t>
            </a:r>
            <a:r>
              <a:rPr lang="en-US" b="0" i="1" u="sng">
                <a:solidFill>
                  <a:srgbClr val="C0C0C0"/>
                </a:solidFill>
                <a:latin typeface="Times New Roman" pitchFamily="18" charset="0"/>
              </a:rPr>
              <a:t>Google Hacks</a:t>
            </a:r>
            <a:r>
              <a:rPr lang="en-US" b="0" i="1">
                <a:solidFill>
                  <a:srgbClr val="C0C0C0"/>
                </a:solidFill>
                <a:latin typeface="Times New Roman" pitchFamily="18" charset="0"/>
              </a:rPr>
              <a:t>, p. 20-22</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587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587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587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5875">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358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5875"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22" name="Rectangle 2"/>
          <p:cNvSpPr>
            <a:spLocks noGrp="1" noChangeArrowheads="1"/>
          </p:cNvSpPr>
          <p:nvPr>
            <p:ph type="title"/>
          </p:nvPr>
        </p:nvSpPr>
        <p:spPr/>
        <p:txBody>
          <a:bodyPr/>
          <a:lstStyle/>
          <a:p>
            <a:pPr eaLnBrk="1" hangingPunct="1">
              <a:defRPr/>
            </a:pPr>
            <a:r>
              <a:rPr lang="en-US" smtClean="0"/>
              <a:t>For Example</a:t>
            </a:r>
          </a:p>
        </p:txBody>
      </p:sp>
      <p:pic>
        <p:nvPicPr>
          <p:cNvPr id="19460" name="Picture 4" descr="export"/>
          <p:cNvPicPr>
            <a:picLocks noGrp="1" noChangeAspect="1" noChangeArrowheads="1"/>
          </p:cNvPicPr>
          <p:nvPr>
            <p:ph sz="quarter" idx="1"/>
          </p:nvPr>
        </p:nvPicPr>
        <p:blipFill>
          <a:blip r:embed="rId3" cstate="print"/>
          <a:stretch>
            <a:fillRect/>
          </a:stretch>
        </p:blipFill>
        <p:spPr>
          <a:xfrm>
            <a:off x="1019174" y="1600200"/>
            <a:ext cx="2914651" cy="2185988"/>
          </a:xfrm>
          <a:noFill/>
        </p:spPr>
      </p:pic>
      <p:pic>
        <p:nvPicPr>
          <p:cNvPr id="19461" name="Picture 5" descr="export"/>
          <p:cNvPicPr>
            <a:picLocks noGrp="1" noChangeAspect="1" noChangeArrowheads="1"/>
          </p:cNvPicPr>
          <p:nvPr>
            <p:ph sz="quarter" idx="2"/>
          </p:nvPr>
        </p:nvPicPr>
        <p:blipFill>
          <a:blip r:embed="rId4" cstate="print"/>
          <a:stretch>
            <a:fillRect/>
          </a:stretch>
        </p:blipFill>
        <p:spPr>
          <a:xfrm>
            <a:off x="1018116" y="3938588"/>
            <a:ext cx="2916767" cy="2187575"/>
          </a:xfrm>
          <a:noFill/>
        </p:spPr>
      </p:pic>
      <p:sp>
        <p:nvSpPr>
          <p:cNvPr id="19459" name="Rectangle 3"/>
          <p:cNvSpPr>
            <a:spLocks noGrp="1" noChangeArrowheads="1"/>
          </p:cNvSpPr>
          <p:nvPr>
            <p:ph type="body" sz="half" idx="3"/>
          </p:nvPr>
        </p:nvSpPr>
        <p:spPr/>
        <p:txBody>
          <a:bodyPr>
            <a:normAutofit lnSpcReduction="10000"/>
          </a:bodyPr>
          <a:lstStyle/>
          <a:p>
            <a:pPr eaLnBrk="1" hangingPunct="1">
              <a:buFont typeface="Courier New" pitchFamily="49" charset="0"/>
              <a:buNone/>
            </a:pPr>
            <a:r>
              <a:rPr lang="en-US" sz="2800" smtClean="0"/>
              <a:t>	</a:t>
            </a:r>
            <a:r>
              <a:rPr lang="en-US" sz="2600" smtClean="0"/>
              <a:t>A search for </a:t>
            </a:r>
            <a:r>
              <a:rPr lang="en-US" sz="2600" b="1" smtClean="0">
                <a:solidFill>
                  <a:srgbClr val="FF0000"/>
                </a:solidFill>
                <a:latin typeface="Courier New" pitchFamily="49" charset="0"/>
              </a:rPr>
              <a:t>disney fantasyland pirates</a:t>
            </a:r>
            <a:r>
              <a:rPr lang="en-US" sz="2600" smtClean="0"/>
              <a:t> yields the same number of hits as a search for </a:t>
            </a:r>
            <a:r>
              <a:rPr lang="en-US" sz="2600" b="1" smtClean="0">
                <a:solidFill>
                  <a:srgbClr val="FF0000"/>
                </a:solidFill>
                <a:latin typeface="Courier New" pitchFamily="49" charset="0"/>
              </a:rPr>
              <a:t>fantasyland disney pirates</a:t>
            </a:r>
            <a:r>
              <a:rPr lang="en-US" sz="2600" smtClean="0"/>
              <a:t>, but the order of those hits – especially the first 10 – is </a:t>
            </a:r>
            <a:r>
              <a:rPr lang="en-US" sz="2600" i="1" smtClean="0"/>
              <a:t>noticeably</a:t>
            </a:r>
            <a:r>
              <a:rPr lang="en-US" sz="2600" smtClean="0"/>
              <a:t> different.</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971" name="Rectangle 3"/>
          <p:cNvSpPr>
            <a:spLocks noGrp="1" noChangeArrowheads="1"/>
          </p:cNvSpPr>
          <p:nvPr>
            <p:ph idx="1"/>
          </p:nvPr>
        </p:nvSpPr>
        <p:spPr/>
        <p:txBody>
          <a:bodyPr/>
          <a:lstStyle/>
          <a:p>
            <a:pPr eaLnBrk="1" hangingPunct="1">
              <a:lnSpc>
                <a:spcPct val="90000"/>
              </a:lnSpc>
            </a:pPr>
            <a:r>
              <a:rPr lang="en-US" smtClean="0"/>
              <a:t>Google’s Boolean default is AND.</a:t>
            </a:r>
          </a:p>
          <a:p>
            <a:pPr eaLnBrk="1" hangingPunct="1">
              <a:lnSpc>
                <a:spcPct val="90000"/>
              </a:lnSpc>
            </a:pPr>
            <a:r>
              <a:rPr lang="en-US" smtClean="0"/>
              <a:t>Capitalization does not matter.</a:t>
            </a:r>
          </a:p>
          <a:p>
            <a:pPr eaLnBrk="1" hangingPunct="1">
              <a:lnSpc>
                <a:spcPct val="90000"/>
              </a:lnSpc>
            </a:pPr>
            <a:r>
              <a:rPr lang="en-US" smtClean="0"/>
              <a:t>Google has a hard limit of 32 keywords.</a:t>
            </a:r>
          </a:p>
          <a:p>
            <a:pPr eaLnBrk="1" hangingPunct="1">
              <a:lnSpc>
                <a:spcPct val="90000"/>
              </a:lnSpc>
            </a:pPr>
            <a:r>
              <a:rPr lang="en-US" smtClean="0"/>
              <a:t>The order of your keywords matters.</a:t>
            </a:r>
          </a:p>
          <a:p>
            <a:pPr eaLnBrk="1" hangingPunct="1">
              <a:lnSpc>
                <a:spcPct val="90000"/>
              </a:lnSpc>
            </a:pPr>
            <a:endParaRPr lang="en-US" smtClean="0"/>
          </a:p>
        </p:txBody>
      </p:sp>
      <p:sp>
        <p:nvSpPr>
          <p:cNvPr id="339970" name="Rectangle 2"/>
          <p:cNvSpPr>
            <a:spLocks noGrp="1" noChangeArrowheads="1"/>
          </p:cNvSpPr>
          <p:nvPr>
            <p:ph type="title"/>
          </p:nvPr>
        </p:nvSpPr>
        <p:spPr/>
        <p:txBody>
          <a:bodyPr/>
          <a:lstStyle/>
          <a:p>
            <a:pPr eaLnBrk="1" hangingPunct="1">
              <a:defRPr/>
            </a:pPr>
            <a:r>
              <a:rPr lang="en-US" smtClean="0"/>
              <a:t>In Summary</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99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997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997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997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971"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ChangeArrowheads="1"/>
          </p:cNvSpPr>
          <p:nvPr>
            <p:ph type="ctrTitle"/>
          </p:nvPr>
        </p:nvSpPr>
        <p:spPr/>
        <p:txBody>
          <a:bodyPr/>
          <a:lstStyle/>
          <a:p>
            <a:pPr eaLnBrk="1" hangingPunct="1">
              <a:defRPr/>
            </a:pPr>
            <a:r>
              <a:rPr lang="en-US" smtClean="0"/>
              <a:t>Advanced Search Operators</a:t>
            </a:r>
          </a:p>
        </p:txBody>
      </p:sp>
      <p:sp>
        <p:nvSpPr>
          <p:cNvPr id="21507" name="Rectangle 3"/>
          <p:cNvSpPr>
            <a:spLocks noGrp="1" noChangeArrowheads="1"/>
          </p:cNvSpPr>
          <p:nvPr>
            <p:ph type="subTitle" idx="1"/>
          </p:nvPr>
        </p:nvSpPr>
        <p:spPr/>
        <p:txBody>
          <a:bodyPr/>
          <a:lstStyle/>
          <a:p>
            <a:pPr eaLnBrk="1" hangingPunct="1"/>
            <a:r>
              <a:rPr lang="en-US" smtClean="0"/>
              <a:t>Beyond plusses, minuses, ANDs, ORs, quotes, and *s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1" name="Rectangle 3"/>
          <p:cNvSpPr>
            <a:spLocks noGrp="1" noChangeArrowheads="1"/>
          </p:cNvSpPr>
          <p:nvPr>
            <p:ph sz="half" idx="1"/>
          </p:nvPr>
        </p:nvSpPr>
        <p:spPr/>
        <p:txBody>
          <a:bodyPr/>
          <a:lstStyle/>
          <a:p>
            <a:pPr eaLnBrk="1" hangingPunct="1">
              <a:lnSpc>
                <a:spcPct val="90000"/>
              </a:lnSpc>
              <a:buFont typeface="Courier New" pitchFamily="49" charset="0"/>
              <a:buNone/>
            </a:pPr>
            <a:r>
              <a:rPr lang="en-US" sz="2400" dirty="0" smtClean="0"/>
              <a:t>Query modifiers</a:t>
            </a:r>
            <a:endParaRPr lang="en-US" dirty="0" smtClean="0"/>
          </a:p>
          <a:p>
            <a:pPr lvl="1" eaLnBrk="1" hangingPunct="1">
              <a:lnSpc>
                <a:spcPct val="90000"/>
              </a:lnSpc>
              <a:buFontTx/>
              <a:buChar char="•"/>
            </a:pPr>
            <a:r>
              <a:rPr lang="en-US" dirty="0" err="1" smtClean="0"/>
              <a:t>filetype</a:t>
            </a:r>
            <a:r>
              <a:rPr lang="en-US" dirty="0" smtClean="0"/>
              <a:t>:</a:t>
            </a:r>
          </a:p>
          <a:p>
            <a:pPr lvl="1" eaLnBrk="1" hangingPunct="1">
              <a:lnSpc>
                <a:spcPct val="90000"/>
              </a:lnSpc>
              <a:buFontTx/>
              <a:buChar char="•"/>
            </a:pPr>
            <a:r>
              <a:rPr lang="en-US" dirty="0" err="1" smtClean="0"/>
              <a:t>intitle</a:t>
            </a:r>
            <a:r>
              <a:rPr lang="en-US" dirty="0" smtClean="0"/>
              <a:t>:</a:t>
            </a:r>
          </a:p>
          <a:p>
            <a:pPr lvl="1" eaLnBrk="1" hangingPunct="1">
              <a:lnSpc>
                <a:spcPct val="90000"/>
              </a:lnSpc>
              <a:buFontTx/>
              <a:buChar char="•"/>
            </a:pPr>
            <a:r>
              <a:rPr lang="en-US" dirty="0" err="1" smtClean="0"/>
              <a:t>inurl</a:t>
            </a:r>
            <a:r>
              <a:rPr lang="en-US" smtClean="0"/>
              <a:t>:</a:t>
            </a:r>
          </a:p>
          <a:p>
            <a:pPr lvl="1" eaLnBrk="1" hangingPunct="1">
              <a:lnSpc>
                <a:spcPct val="90000"/>
              </a:lnSpc>
              <a:buFontTx/>
              <a:buChar char="•"/>
            </a:pPr>
            <a:r>
              <a:rPr lang="en-US" dirty="0" smtClean="0"/>
              <a:t>site:</a:t>
            </a:r>
          </a:p>
          <a:p>
            <a:pPr lvl="1" eaLnBrk="1" hangingPunct="1">
              <a:lnSpc>
                <a:spcPct val="90000"/>
              </a:lnSpc>
              <a:buFontTx/>
              <a:buChar char="•"/>
            </a:pPr>
            <a:r>
              <a:rPr lang="en-US" dirty="0" smtClean="0"/>
              <a:t>synonyms</a:t>
            </a:r>
          </a:p>
          <a:p>
            <a:pPr eaLnBrk="1" hangingPunct="1">
              <a:lnSpc>
                <a:spcPct val="90000"/>
              </a:lnSpc>
              <a:buFont typeface="Courier New" pitchFamily="49" charset="0"/>
              <a:buNone/>
            </a:pPr>
            <a:r>
              <a:rPr lang="en-US" sz="2400" dirty="0" smtClean="0"/>
              <a:t>Alternative query types</a:t>
            </a:r>
          </a:p>
          <a:p>
            <a:pPr lvl="1" eaLnBrk="1" hangingPunct="1">
              <a:lnSpc>
                <a:spcPct val="90000"/>
              </a:lnSpc>
              <a:buFontTx/>
              <a:buChar char="•"/>
            </a:pPr>
            <a:r>
              <a:rPr lang="en-US" dirty="0" smtClean="0"/>
              <a:t>cache:</a:t>
            </a:r>
          </a:p>
          <a:p>
            <a:pPr lvl="1" eaLnBrk="1" hangingPunct="1">
              <a:lnSpc>
                <a:spcPct val="90000"/>
              </a:lnSpc>
              <a:buFontTx/>
              <a:buChar char="•"/>
            </a:pPr>
            <a:r>
              <a:rPr lang="en-US" dirty="0" smtClean="0"/>
              <a:t>link:</a:t>
            </a:r>
          </a:p>
          <a:p>
            <a:pPr lvl="1" eaLnBrk="1" hangingPunct="1">
              <a:lnSpc>
                <a:spcPct val="90000"/>
              </a:lnSpc>
              <a:buFontTx/>
              <a:buChar char="•"/>
            </a:pPr>
            <a:r>
              <a:rPr lang="en-US" dirty="0" smtClean="0"/>
              <a:t>related:</a:t>
            </a:r>
          </a:p>
          <a:p>
            <a:pPr lvl="1" eaLnBrk="1" hangingPunct="1">
              <a:lnSpc>
                <a:spcPct val="90000"/>
              </a:lnSpc>
              <a:buFontTx/>
              <a:buChar char="•"/>
            </a:pPr>
            <a:r>
              <a:rPr lang="en-US" dirty="0" smtClean="0"/>
              <a:t>info:</a:t>
            </a:r>
          </a:p>
          <a:p>
            <a:pPr lvl="1" eaLnBrk="1" hangingPunct="1">
              <a:lnSpc>
                <a:spcPct val="90000"/>
              </a:lnSpc>
              <a:buFontTx/>
              <a:buChar char="•"/>
            </a:pPr>
            <a:endParaRPr lang="en-US" dirty="0" smtClean="0"/>
          </a:p>
        </p:txBody>
      </p:sp>
      <p:sp>
        <p:nvSpPr>
          <p:cNvPr id="22532" name="Rectangle 4"/>
          <p:cNvSpPr>
            <a:spLocks noGrp="1" noChangeArrowheads="1"/>
          </p:cNvSpPr>
          <p:nvPr>
            <p:ph sz="half" idx="2"/>
          </p:nvPr>
        </p:nvSpPr>
        <p:spPr/>
        <p:txBody>
          <a:bodyPr/>
          <a:lstStyle/>
          <a:p>
            <a:pPr eaLnBrk="1" hangingPunct="1">
              <a:buFont typeface="Courier New" pitchFamily="49" charset="0"/>
              <a:buNone/>
            </a:pPr>
            <a:r>
              <a:rPr lang="en-US" sz="2400" dirty="0" smtClean="0"/>
              <a:t>Other information needs</a:t>
            </a:r>
          </a:p>
          <a:p>
            <a:pPr lvl="1" eaLnBrk="1" hangingPunct="1">
              <a:buFontTx/>
              <a:buChar char="•"/>
            </a:pPr>
            <a:r>
              <a:rPr lang="en-US" dirty="0" smtClean="0"/>
              <a:t>phonebook:</a:t>
            </a:r>
          </a:p>
          <a:p>
            <a:pPr lvl="1" eaLnBrk="1" hangingPunct="1">
              <a:buFontTx/>
              <a:buChar char="•"/>
            </a:pPr>
            <a:r>
              <a:rPr lang="en-US" dirty="0" smtClean="0"/>
              <a:t>stocks:</a:t>
            </a:r>
          </a:p>
          <a:p>
            <a:pPr lvl="1" eaLnBrk="1" hangingPunct="1">
              <a:buFontTx/>
              <a:buChar char="•"/>
            </a:pPr>
            <a:r>
              <a:rPr lang="en-US" dirty="0" smtClean="0"/>
              <a:t>define:</a:t>
            </a:r>
          </a:p>
          <a:p>
            <a:pPr lvl="1" eaLnBrk="1" hangingPunct="1">
              <a:buFontTx/>
              <a:buChar char="•"/>
            </a:pPr>
            <a:r>
              <a:rPr lang="en-US" dirty="0" smtClean="0"/>
              <a:t>Google Calculator</a:t>
            </a:r>
          </a:p>
          <a:p>
            <a:pPr lvl="1" eaLnBrk="1" hangingPunct="1">
              <a:buFontTx/>
              <a:buChar char="•"/>
            </a:pPr>
            <a:r>
              <a:rPr lang="en-US" dirty="0" smtClean="0"/>
              <a:t>weather</a:t>
            </a:r>
          </a:p>
          <a:p>
            <a:pPr lvl="1" eaLnBrk="1" hangingPunct="1">
              <a:buFontTx/>
              <a:buChar char="•"/>
            </a:pPr>
            <a:r>
              <a:rPr lang="en-US" dirty="0" smtClean="0"/>
              <a:t>movie:</a:t>
            </a:r>
          </a:p>
        </p:txBody>
      </p:sp>
      <p:sp>
        <p:nvSpPr>
          <p:cNvPr id="350210" name="Rectangle 2"/>
          <p:cNvSpPr>
            <a:spLocks noGrp="1" noChangeArrowheads="1"/>
          </p:cNvSpPr>
          <p:nvPr>
            <p:ph type="title"/>
          </p:nvPr>
        </p:nvSpPr>
        <p:spPr/>
        <p:txBody>
          <a:bodyPr/>
          <a:lstStyle/>
          <a:p>
            <a:pPr eaLnBrk="1" hangingPunct="1">
              <a:defRPr/>
            </a:pPr>
            <a:r>
              <a:rPr lang="en-US" smtClean="0"/>
              <a:t>Advanced Operators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idx="1"/>
          </p:nvPr>
        </p:nvSpPr>
        <p:spPr/>
        <p:txBody>
          <a:bodyPr/>
          <a:lstStyle/>
          <a:p>
            <a:pPr eaLnBrk="1" hangingPunct="1"/>
            <a:r>
              <a:rPr lang="en-US" smtClean="0"/>
              <a:t>Learn how Google </a:t>
            </a:r>
            <a:r>
              <a:rPr lang="en-US" i="1" smtClean="0"/>
              <a:t>really</a:t>
            </a:r>
            <a:r>
              <a:rPr lang="en-US" smtClean="0"/>
              <a:t> works.</a:t>
            </a:r>
          </a:p>
          <a:p>
            <a:pPr eaLnBrk="1" hangingPunct="1"/>
            <a:r>
              <a:rPr lang="en-US" smtClean="0"/>
              <a:t>Discover some Google secrets no one ever tells you.</a:t>
            </a:r>
          </a:p>
          <a:p>
            <a:pPr eaLnBrk="1" hangingPunct="1"/>
            <a:r>
              <a:rPr lang="en-US" smtClean="0"/>
              <a:t>Play around with some of Google’s advanced search operators.</a:t>
            </a:r>
          </a:p>
          <a:p>
            <a:pPr algn="ctr" eaLnBrk="1" hangingPunct="1">
              <a:buFont typeface="Courier New" pitchFamily="49" charset="0"/>
              <a:buNone/>
            </a:pPr>
            <a:endParaRPr lang="en-US" smtClean="0"/>
          </a:p>
        </p:txBody>
      </p:sp>
      <p:sp>
        <p:nvSpPr>
          <p:cNvPr id="56322" name="Rectangle 2"/>
          <p:cNvSpPr>
            <a:spLocks noGrp="1" noChangeArrowheads="1"/>
          </p:cNvSpPr>
          <p:nvPr>
            <p:ph type="title"/>
          </p:nvPr>
        </p:nvSpPr>
        <p:spPr/>
        <p:txBody>
          <a:bodyPr/>
          <a:lstStyle/>
          <a:p>
            <a:pPr eaLnBrk="1" hangingPunct="1">
              <a:defRPr/>
            </a:pPr>
            <a:r>
              <a:rPr lang="en-US" smtClean="0"/>
              <a:t>Our Goals</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ctrTitle"/>
          </p:nvPr>
        </p:nvSpPr>
        <p:spPr/>
        <p:txBody>
          <a:bodyPr/>
          <a:lstStyle/>
          <a:p>
            <a:pPr eaLnBrk="1" hangingPunct="1">
              <a:defRPr/>
            </a:pPr>
            <a:r>
              <a:rPr lang="en-US" smtClean="0"/>
              <a:t>Query Modifiers</a:t>
            </a:r>
          </a:p>
        </p:txBody>
      </p:sp>
      <p:sp>
        <p:nvSpPr>
          <p:cNvPr id="23555" name="Rectangle 3"/>
          <p:cNvSpPr>
            <a:spLocks noGrp="1" noChangeArrowheads="1"/>
          </p:cNvSpPr>
          <p:nvPr>
            <p:ph type="subTitle" idx="1"/>
          </p:nvPr>
        </p:nvSpPr>
        <p:spPr/>
        <p:txBody>
          <a:bodyPr/>
          <a:lstStyle/>
          <a:p>
            <a:pPr eaLnBrk="1" hangingPunct="1"/>
            <a:r>
              <a:rPr lang="en-US" smtClean="0"/>
              <a:t>Stuff you can add to your regular searches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p:txBody>
          <a:bodyPr/>
          <a:lstStyle/>
          <a:p>
            <a:pPr eaLnBrk="1" hangingPunct="1">
              <a:defRPr/>
            </a:pPr>
            <a:r>
              <a:rPr lang="en-US" dirty="0" err="1" smtClean="0"/>
              <a:t>filetype</a:t>
            </a:r>
            <a:r>
              <a:rPr lang="en-US" dirty="0" smtClean="0"/>
              <a:t>:</a:t>
            </a:r>
          </a:p>
        </p:txBody>
      </p:sp>
      <p:pic>
        <p:nvPicPr>
          <p:cNvPr id="24581"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24579" name="Rectangle 3"/>
          <p:cNvSpPr>
            <a:spLocks noGrp="1" noChangeArrowheads="1"/>
          </p:cNvSpPr>
          <p:nvPr>
            <p:ph type="body" sz="half" idx="2"/>
          </p:nvPr>
        </p:nvSpPr>
        <p:spPr/>
        <p:txBody>
          <a:bodyPr>
            <a:normAutofit/>
          </a:bodyPr>
          <a:lstStyle/>
          <a:p>
            <a:pPr eaLnBrk="1" hangingPunct="1">
              <a:lnSpc>
                <a:spcPct val="80000"/>
              </a:lnSpc>
            </a:pPr>
            <a:r>
              <a:rPr lang="en-US" sz="2400" b="1" dirty="0" err="1" smtClean="0">
                <a:solidFill>
                  <a:srgbClr val="FF0000"/>
                </a:solidFill>
                <a:latin typeface="Courier New" pitchFamily="49" charset="0"/>
              </a:rPr>
              <a:t>filetype</a:t>
            </a:r>
            <a:r>
              <a:rPr lang="en-US" sz="2400" b="1" dirty="0" smtClean="0">
                <a:solidFill>
                  <a:srgbClr val="FF0000"/>
                </a:solidFill>
                <a:latin typeface="Courier New" pitchFamily="49" charset="0"/>
              </a:rPr>
              <a:t>:</a:t>
            </a:r>
            <a:r>
              <a:rPr lang="en-US" sz="2400" dirty="0" smtClean="0"/>
              <a:t> restricts your results to files ending in ".doc" (or .</a:t>
            </a:r>
            <a:r>
              <a:rPr lang="en-US" sz="2400" dirty="0" err="1" smtClean="0"/>
              <a:t>xls</a:t>
            </a:r>
            <a:r>
              <a:rPr lang="en-US" sz="2400" dirty="0" smtClean="0"/>
              <a:t>, .ppt. etc.), will look for files of that type.  </a:t>
            </a:r>
          </a:p>
          <a:p>
            <a:pPr eaLnBrk="1" hangingPunct="1">
              <a:lnSpc>
                <a:spcPct val="80000"/>
              </a:lnSpc>
            </a:pPr>
            <a:r>
              <a:rPr lang="en-US" sz="2400" dirty="0" smtClean="0"/>
              <a:t>For example, if you want to find a </a:t>
            </a:r>
            <a:r>
              <a:rPr lang="en-US" sz="2400" dirty="0" err="1" smtClean="0"/>
              <a:t>powerpoint</a:t>
            </a:r>
            <a:r>
              <a:rPr lang="en-US" sz="2400" dirty="0" smtClean="0"/>
              <a:t> presentation on lizards, search for </a:t>
            </a:r>
          </a:p>
          <a:p>
            <a:pPr eaLnBrk="1" hangingPunct="1">
              <a:lnSpc>
                <a:spcPct val="80000"/>
              </a:lnSpc>
              <a:buNone/>
            </a:pPr>
            <a:r>
              <a:rPr lang="en-US" sz="2400" dirty="0" smtClean="0"/>
              <a:t/>
            </a:r>
            <a:br>
              <a:rPr lang="en-US" sz="2400" dirty="0" smtClean="0"/>
            </a:br>
            <a:r>
              <a:rPr lang="en-US" sz="2400" dirty="0" smtClean="0"/>
              <a:t>“lizards </a:t>
            </a:r>
            <a:r>
              <a:rPr lang="en-US" sz="2400" dirty="0" err="1" smtClean="0"/>
              <a:t>filetype</a:t>
            </a:r>
            <a:r>
              <a:rPr lang="en-US" sz="2400" dirty="0" smtClean="0"/>
              <a:t>: </a:t>
            </a:r>
            <a:r>
              <a:rPr lang="en-US" sz="2400" dirty="0" err="1" smtClean="0"/>
              <a:t>ppt</a:t>
            </a:r>
            <a:r>
              <a:rPr lang="en-US" sz="2400" dirty="0" smtClean="0"/>
              <a:t>”</a:t>
            </a:r>
          </a:p>
          <a:p>
            <a:pPr eaLnBrk="1" hangingPunct="1">
              <a:lnSpc>
                <a:spcPct val="80000"/>
              </a:lnSpc>
            </a:pPr>
            <a:endParaRPr lang="en-US" sz="2400" dirty="0" smtClean="0"/>
          </a:p>
        </p:txBody>
      </p:sp>
      <p:sp>
        <p:nvSpPr>
          <p:cNvPr id="24580" name="Text Box 4"/>
          <p:cNvSpPr txBox="1">
            <a:spLocks noChangeArrowheads="1"/>
          </p:cNvSpPr>
          <p:nvPr/>
        </p:nvSpPr>
        <p:spPr bwMode="auto">
          <a:xfrm>
            <a:off x="3657600" y="6324600"/>
            <a:ext cx="53340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http://www.google.com/help/faq_filetypes.html</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sz="half" idx="1"/>
          </p:nvPr>
        </p:nvSpPr>
        <p:spPr>
          <a:xfrm>
            <a:off x="457200" y="2332037"/>
            <a:ext cx="4038600" cy="4525963"/>
          </a:xfrm>
        </p:spPr>
        <p:txBody>
          <a:bodyPr/>
          <a:lstStyle/>
          <a:p>
            <a:pPr eaLnBrk="1" hangingPunct="1"/>
            <a:r>
              <a:rPr lang="en-US" sz="2400" dirty="0" smtClean="0"/>
              <a:t>Adobe Portable Document Format (</a:t>
            </a:r>
            <a:r>
              <a:rPr lang="en-US" sz="2400" dirty="0" err="1" smtClean="0"/>
              <a:t>pdf</a:t>
            </a:r>
            <a:r>
              <a:rPr lang="en-US" sz="2400" dirty="0" smtClean="0"/>
              <a:t>)</a:t>
            </a:r>
          </a:p>
          <a:p>
            <a:pPr>
              <a:lnSpc>
                <a:spcPct val="90000"/>
              </a:lnSpc>
            </a:pPr>
            <a:r>
              <a:rPr lang="en-US" sz="2400" dirty="0" smtClean="0"/>
              <a:t>Microsoft Write (</a:t>
            </a:r>
            <a:r>
              <a:rPr lang="en-US" sz="2400" dirty="0" err="1" smtClean="0"/>
              <a:t>wri</a:t>
            </a:r>
            <a:r>
              <a:rPr lang="en-US" sz="2400" dirty="0" smtClean="0"/>
              <a:t>) </a:t>
            </a:r>
          </a:p>
          <a:p>
            <a:pPr>
              <a:lnSpc>
                <a:spcPct val="90000"/>
              </a:lnSpc>
            </a:pPr>
            <a:r>
              <a:rPr lang="en-US" sz="2400" dirty="0" smtClean="0"/>
              <a:t>Rich Text Format (rtf) </a:t>
            </a:r>
          </a:p>
          <a:p>
            <a:pPr>
              <a:lnSpc>
                <a:spcPct val="90000"/>
              </a:lnSpc>
            </a:pPr>
            <a:r>
              <a:rPr lang="en-US" sz="2400" dirty="0" smtClean="0"/>
              <a:t>Shockwave Flash (</a:t>
            </a:r>
            <a:r>
              <a:rPr lang="en-US" sz="2400" dirty="0" err="1" smtClean="0"/>
              <a:t>swf</a:t>
            </a:r>
            <a:r>
              <a:rPr lang="en-US" sz="2400" dirty="0" smtClean="0"/>
              <a:t>)</a:t>
            </a:r>
          </a:p>
          <a:p>
            <a:pPr>
              <a:lnSpc>
                <a:spcPct val="90000"/>
              </a:lnSpc>
            </a:pPr>
            <a:r>
              <a:rPr lang="en-US" sz="2400" dirty="0" smtClean="0"/>
              <a:t>Text (</a:t>
            </a:r>
            <a:r>
              <a:rPr lang="en-US" sz="2400" dirty="0" err="1" smtClean="0"/>
              <a:t>ans</a:t>
            </a:r>
            <a:r>
              <a:rPr lang="en-US" sz="2400" dirty="0" smtClean="0"/>
              <a:t>, txt)</a:t>
            </a:r>
          </a:p>
          <a:p>
            <a:pPr eaLnBrk="1" hangingPunct="1"/>
            <a:endParaRPr lang="en-US" sz="2400" dirty="0" smtClean="0"/>
          </a:p>
        </p:txBody>
      </p:sp>
      <p:sp>
        <p:nvSpPr>
          <p:cNvPr id="25604" name="Rectangle 4"/>
          <p:cNvSpPr>
            <a:spLocks noGrp="1" noChangeArrowheads="1"/>
          </p:cNvSpPr>
          <p:nvPr>
            <p:ph sz="half" idx="2"/>
          </p:nvPr>
        </p:nvSpPr>
        <p:spPr>
          <a:xfrm>
            <a:off x="4648200" y="2332037"/>
            <a:ext cx="4038600" cy="4525963"/>
          </a:xfrm>
        </p:spPr>
        <p:txBody>
          <a:bodyPr/>
          <a:lstStyle/>
          <a:p>
            <a:pPr eaLnBrk="1" hangingPunct="1">
              <a:lnSpc>
                <a:spcPct val="90000"/>
              </a:lnSpc>
            </a:pPr>
            <a:r>
              <a:rPr lang="en-US" sz="2400" dirty="0" smtClean="0"/>
              <a:t>Microsoft Excel (</a:t>
            </a:r>
            <a:r>
              <a:rPr lang="en-US" sz="2400" dirty="0" err="1" smtClean="0"/>
              <a:t>xls</a:t>
            </a:r>
            <a:r>
              <a:rPr lang="en-US" sz="2400" dirty="0" smtClean="0"/>
              <a:t>, </a:t>
            </a:r>
            <a:r>
              <a:rPr lang="en-US" sz="2400" dirty="0" err="1" smtClean="0"/>
              <a:t>xlsx</a:t>
            </a:r>
            <a:r>
              <a:rPr lang="en-US" sz="2400" dirty="0" smtClean="0"/>
              <a:t>) </a:t>
            </a:r>
          </a:p>
          <a:p>
            <a:pPr eaLnBrk="1" hangingPunct="1">
              <a:lnSpc>
                <a:spcPct val="90000"/>
              </a:lnSpc>
            </a:pPr>
            <a:r>
              <a:rPr lang="en-US" sz="2400" dirty="0" smtClean="0"/>
              <a:t>Microsoft PowerPoint (</a:t>
            </a:r>
            <a:r>
              <a:rPr lang="en-US" sz="2400" dirty="0" err="1" smtClean="0"/>
              <a:t>ppt</a:t>
            </a:r>
            <a:r>
              <a:rPr lang="en-US" sz="2400" dirty="0" smtClean="0"/>
              <a:t>, </a:t>
            </a:r>
            <a:r>
              <a:rPr lang="en-US" sz="2400" dirty="0" err="1" smtClean="0"/>
              <a:t>pptx</a:t>
            </a:r>
            <a:r>
              <a:rPr lang="en-US" sz="2400" dirty="0" smtClean="0"/>
              <a:t>) </a:t>
            </a:r>
          </a:p>
          <a:p>
            <a:pPr eaLnBrk="1" hangingPunct="1">
              <a:lnSpc>
                <a:spcPct val="90000"/>
              </a:lnSpc>
            </a:pPr>
            <a:r>
              <a:rPr lang="en-US" sz="2400" dirty="0" smtClean="0"/>
              <a:t>Microsoft Word (doc, </a:t>
            </a:r>
            <a:r>
              <a:rPr lang="en-US" sz="2400" dirty="0" err="1" smtClean="0"/>
              <a:t>docx</a:t>
            </a:r>
            <a:r>
              <a:rPr lang="en-US" sz="2400" dirty="0" smtClean="0"/>
              <a:t>) </a:t>
            </a:r>
          </a:p>
          <a:p>
            <a:pPr eaLnBrk="1" hangingPunct="1">
              <a:lnSpc>
                <a:spcPct val="90000"/>
              </a:lnSpc>
            </a:pPr>
            <a:r>
              <a:rPr lang="en-US" sz="2400" dirty="0" smtClean="0"/>
              <a:t>Microsoft Works (wks, </a:t>
            </a:r>
            <a:r>
              <a:rPr lang="en-US" sz="2400" dirty="0" err="1" smtClean="0"/>
              <a:t>wps</a:t>
            </a:r>
            <a:r>
              <a:rPr lang="en-US" sz="2400" dirty="0" smtClean="0"/>
              <a:t>, </a:t>
            </a:r>
            <a:r>
              <a:rPr lang="en-US" sz="2400" dirty="0" err="1" smtClean="0"/>
              <a:t>wdb</a:t>
            </a:r>
            <a:r>
              <a:rPr lang="en-US" sz="2400" dirty="0" smtClean="0"/>
              <a:t>) </a:t>
            </a:r>
          </a:p>
        </p:txBody>
      </p:sp>
      <p:sp>
        <p:nvSpPr>
          <p:cNvPr id="356354" name="Rectangle 2"/>
          <p:cNvSpPr>
            <a:spLocks noGrp="1" noChangeArrowheads="1"/>
          </p:cNvSpPr>
          <p:nvPr>
            <p:ph type="title"/>
          </p:nvPr>
        </p:nvSpPr>
        <p:spPr/>
        <p:txBody>
          <a:bodyPr>
            <a:normAutofit fontScale="90000"/>
          </a:bodyPr>
          <a:lstStyle/>
          <a:p>
            <a:pPr eaLnBrk="1" hangingPunct="1">
              <a:defRPr/>
            </a:pPr>
            <a:r>
              <a:rPr lang="en-US" dirty="0" smtClean="0"/>
              <a:t>Google’s </a:t>
            </a:r>
            <a:r>
              <a:rPr lang="en-US" u="sng" dirty="0" smtClean="0"/>
              <a:t>Official</a:t>
            </a:r>
            <a:r>
              <a:rPr lang="en-US" dirty="0" smtClean="0"/>
              <a:t> </a:t>
            </a:r>
            <a:r>
              <a:rPr lang="en-US" dirty="0" err="1" smtClean="0"/>
              <a:t>Filetypes</a:t>
            </a:r>
            <a:r>
              <a:rPr lang="en-US" dirty="0" smtClean="0"/>
              <a:t/>
            </a:r>
            <a:br>
              <a:rPr lang="en-US" dirty="0" smtClean="0"/>
            </a:br>
            <a:r>
              <a:rPr lang="en-US" dirty="0" smtClean="0"/>
              <a:t>(files you can search for)</a:t>
            </a:r>
          </a:p>
        </p:txBody>
      </p:sp>
      <p:sp>
        <p:nvSpPr>
          <p:cNvPr id="25605" name="Text Box 5"/>
          <p:cNvSpPr txBox="1">
            <a:spLocks noChangeArrowheads="1"/>
          </p:cNvSpPr>
          <p:nvPr/>
        </p:nvSpPr>
        <p:spPr bwMode="auto">
          <a:xfrm>
            <a:off x="3657600" y="6324600"/>
            <a:ext cx="53340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http://www.google.com/help/faq_filetypes.html</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6626" name="Rectangle 2"/>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filetype:</a:t>
            </a:r>
            <a:r>
              <a:rPr lang="en-US" sz="4400" i="1" smtClean="0"/>
              <a:t>extension</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uen filetype:pdf</a:t>
            </a:r>
          </a:p>
          <a:p>
            <a:pPr eaLnBrk="1" hangingPunct="1"/>
            <a:r>
              <a:rPr lang="en-US" sz="3600" b="1" smtClean="0">
                <a:solidFill>
                  <a:srgbClr val="FF0000"/>
                </a:solidFill>
                <a:latin typeface="Courier New" pitchFamily="49" charset="0"/>
              </a:rPr>
              <a:t>uen -filetype:pdf</a:t>
            </a:r>
          </a:p>
          <a:p>
            <a:pPr eaLnBrk="1" hangingPunct="1"/>
            <a:endParaRPr lang="en-US" sz="2600" b="1" smtClean="0">
              <a:solidFill>
                <a:srgbClr val="FF0000"/>
              </a:solidFill>
              <a:latin typeface="Courier New" pitchFamily="49" charset="0"/>
            </a:endParaRPr>
          </a:p>
          <a:p>
            <a:pPr eaLnBrk="1" hangingPunct="1"/>
            <a:endParaRPr lang="en-US" sz="2000" b="1" i="1" smtClean="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1170" name="Rectangle 2"/>
          <p:cNvSpPr>
            <a:spLocks noGrp="1" noChangeArrowheads="1"/>
          </p:cNvSpPr>
          <p:nvPr>
            <p:ph type="title"/>
          </p:nvPr>
        </p:nvSpPr>
        <p:spPr/>
        <p:txBody>
          <a:bodyPr/>
          <a:lstStyle/>
          <a:p>
            <a:pPr eaLnBrk="1" hangingPunct="1">
              <a:defRPr/>
            </a:pPr>
            <a:r>
              <a:rPr lang="en-US" smtClean="0"/>
              <a:t>link:</a:t>
            </a:r>
          </a:p>
        </p:txBody>
      </p:sp>
      <p:pic>
        <p:nvPicPr>
          <p:cNvPr id="27653"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27651" name="Rectangle 3"/>
          <p:cNvSpPr>
            <a:spLocks noGrp="1" noChangeArrowheads="1"/>
          </p:cNvSpPr>
          <p:nvPr>
            <p:ph type="body" sz="half" idx="2"/>
          </p:nvPr>
        </p:nvSpPr>
        <p:spPr/>
        <p:txBody>
          <a:bodyPr/>
          <a:lstStyle/>
          <a:p>
            <a:pPr eaLnBrk="1" hangingPunct="1"/>
            <a:r>
              <a:rPr lang="en-US" sz="2800" smtClean="0"/>
              <a:t>Using </a:t>
            </a:r>
            <a:r>
              <a:rPr lang="en-US" sz="2800" b="1" smtClean="0">
                <a:solidFill>
                  <a:srgbClr val="FF0000"/>
                </a:solidFill>
                <a:latin typeface="Courier New" pitchFamily="49" charset="0"/>
              </a:rPr>
              <a:t>link:</a:t>
            </a:r>
            <a:r>
              <a:rPr lang="en-US" sz="2800" smtClean="0"/>
              <a:t> restricts the results to those web pages that have links to the specified URL.</a:t>
            </a:r>
          </a:p>
          <a:p>
            <a:pPr eaLnBrk="1" hangingPunct="1"/>
            <a:r>
              <a:rPr lang="en-US" sz="2800" smtClean="0"/>
              <a:t>There can be no space between </a:t>
            </a:r>
            <a:r>
              <a:rPr lang="en-US" sz="2800" b="1" smtClean="0">
                <a:solidFill>
                  <a:srgbClr val="FF0000"/>
                </a:solidFill>
                <a:latin typeface="Courier New" pitchFamily="49" charset="0"/>
              </a:rPr>
              <a:t>link:</a:t>
            </a:r>
            <a:r>
              <a:rPr lang="en-US" sz="2800" smtClean="0"/>
              <a:t> and the URL.</a:t>
            </a:r>
          </a:p>
        </p:txBody>
      </p:sp>
      <p:sp>
        <p:nvSpPr>
          <p:cNvPr id="27652"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a:xfrm>
          <a:off x="0" y="0"/>
          <a:ext cx="0" cy="0"/>
          <a:chOff x="0" y="0"/>
          <a:chExt cx="0" cy="0"/>
        </a:xfrm>
      </p:grpSpPr>
      <p:sp>
        <p:nvSpPr>
          <p:cNvPr id="28674" name="Rectangle 2"/>
          <p:cNvSpPr>
            <a:spLocks noGrp="1" noChangeArrowheads="1"/>
          </p:cNvSpPr>
          <p:nvPr>
            <p:ph type="subTitle" idx="1"/>
          </p:nvPr>
        </p:nvSpPr>
        <p:spPr>
          <a:xfrm>
            <a:off x="457200" y="2362200"/>
            <a:ext cx="8229600" cy="1752600"/>
          </a:xfrm>
        </p:spPr>
        <p:txBody>
          <a:bodyPr>
            <a:normAutofit fontScale="92500" lnSpcReduction="10000"/>
          </a:bodyPr>
          <a:lstStyle/>
          <a:p>
            <a:pPr eaLnBrk="1" hangingPunct="1"/>
            <a:r>
              <a:rPr lang="en-US" sz="4400" smtClean="0"/>
              <a:t>link:</a:t>
            </a:r>
            <a:r>
              <a:rPr lang="en-US" sz="4400" i="1" smtClean="0"/>
              <a:t>URL</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link:uen.org</a:t>
            </a:r>
            <a:endParaRPr lang="en-US" sz="2000" b="1" i="1" smtClean="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3458" name="Rectangle 2"/>
          <p:cNvSpPr>
            <a:spLocks noGrp="1" noChangeArrowheads="1"/>
          </p:cNvSpPr>
          <p:nvPr>
            <p:ph type="ctrTitle"/>
          </p:nvPr>
        </p:nvSpPr>
        <p:spPr/>
        <p:txBody>
          <a:bodyPr/>
          <a:lstStyle/>
          <a:p>
            <a:pPr eaLnBrk="1" hangingPunct="1">
              <a:defRPr/>
            </a:pPr>
            <a:r>
              <a:rPr lang="en-US" dirty="0" smtClean="0"/>
              <a:t>Other Information Needs</a:t>
            </a:r>
          </a:p>
        </p:txBody>
      </p:sp>
      <p:sp>
        <p:nvSpPr>
          <p:cNvPr id="29699" name="Rectangle 3"/>
          <p:cNvSpPr>
            <a:spLocks noGrp="1" noChangeArrowheads="1"/>
          </p:cNvSpPr>
          <p:nvPr>
            <p:ph type="subTitle" idx="1"/>
          </p:nvPr>
        </p:nvSpPr>
        <p:spPr>
          <a:xfrm>
            <a:off x="1371600" y="3505200"/>
            <a:ext cx="6400800" cy="1752600"/>
          </a:xfrm>
        </p:spPr>
        <p:txBody>
          <a:bodyPr/>
          <a:lstStyle/>
          <a:p>
            <a:pPr eaLnBrk="1" hangingPunct="1">
              <a:lnSpc>
                <a:spcPct val="90000"/>
              </a:lnSpc>
            </a:pPr>
            <a:r>
              <a:rPr lang="en-US" sz="2800" dirty="0" smtClean="0"/>
              <a:t>Did you know that Google can look up </a:t>
            </a:r>
            <a:r>
              <a:rPr lang="en-US" sz="2800" dirty="0" smtClean="0"/>
              <a:t>flight schedules, </a:t>
            </a:r>
            <a:r>
              <a:rPr lang="en-US" sz="2800" dirty="0" smtClean="0"/>
              <a:t>stock quotes, dictionary definitions, and even the answer to math problems?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650" name="Rectangle 2"/>
          <p:cNvSpPr>
            <a:spLocks noGrp="1" noChangeArrowheads="1"/>
          </p:cNvSpPr>
          <p:nvPr>
            <p:ph type="title"/>
          </p:nvPr>
        </p:nvSpPr>
        <p:spPr/>
        <p:txBody>
          <a:bodyPr/>
          <a:lstStyle/>
          <a:p>
            <a:pPr eaLnBrk="1" hangingPunct="1">
              <a:defRPr/>
            </a:pPr>
            <a:r>
              <a:rPr lang="en-US" smtClean="0"/>
              <a:t>stocks:</a:t>
            </a:r>
          </a:p>
        </p:txBody>
      </p:sp>
      <p:pic>
        <p:nvPicPr>
          <p:cNvPr id="33797"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3795" name="Rectangle 3"/>
          <p:cNvSpPr>
            <a:spLocks noGrp="1" noChangeArrowheads="1"/>
          </p:cNvSpPr>
          <p:nvPr>
            <p:ph type="body" sz="half" idx="2"/>
          </p:nvPr>
        </p:nvSpPr>
        <p:spPr/>
        <p:txBody>
          <a:bodyPr/>
          <a:lstStyle/>
          <a:p>
            <a:pPr eaLnBrk="1" hangingPunct="1">
              <a:lnSpc>
                <a:spcPct val="90000"/>
              </a:lnSpc>
            </a:pPr>
            <a:r>
              <a:rPr lang="en-US" sz="2400" smtClean="0"/>
              <a:t>If you begin a query with </a:t>
            </a:r>
            <a:r>
              <a:rPr lang="en-US" sz="2400" b="1" smtClean="0">
                <a:solidFill>
                  <a:srgbClr val="FF0000"/>
                </a:solidFill>
                <a:latin typeface="Courier New" pitchFamily="49" charset="0"/>
              </a:rPr>
              <a:t>stocks:</a:t>
            </a:r>
            <a:r>
              <a:rPr lang="en-US" sz="2400" smtClean="0"/>
              <a:t> Google will treat the rest of the query terms as stock ticker symbols, and will link to a Yahoo finance page showing stock information for those symbols.</a:t>
            </a:r>
          </a:p>
          <a:p>
            <a:pPr eaLnBrk="1" hangingPunct="1">
              <a:lnSpc>
                <a:spcPct val="90000"/>
              </a:lnSpc>
            </a:pPr>
            <a:r>
              <a:rPr lang="en-US" sz="2400" smtClean="0"/>
              <a:t>Go crazy with the spaces – Google ignores them!</a:t>
            </a:r>
          </a:p>
        </p:txBody>
      </p:sp>
      <p:sp>
        <p:nvSpPr>
          <p:cNvPr id="33796"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subTitle" idx="1"/>
          </p:nvPr>
        </p:nvSpPr>
        <p:spPr>
          <a:xfrm>
            <a:off x="457200" y="2362200"/>
            <a:ext cx="8229600" cy="1752600"/>
          </a:xfrm>
        </p:spPr>
        <p:txBody>
          <a:bodyPr>
            <a:normAutofit fontScale="77500" lnSpcReduction="20000"/>
          </a:bodyPr>
          <a:lstStyle/>
          <a:p>
            <a:pPr eaLnBrk="1" hangingPunct="1"/>
            <a:r>
              <a:rPr lang="en-US" sz="4400" smtClean="0"/>
              <a:t>stocks:</a:t>
            </a:r>
            <a:r>
              <a:rPr lang="en-US" sz="4400" i="1" smtClean="0"/>
              <a:t>Symbol1 Symbol2 …</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stocks: msft</a:t>
            </a:r>
          </a:p>
          <a:p>
            <a:pPr eaLnBrk="1" hangingPunct="1"/>
            <a:r>
              <a:rPr lang="en-US" sz="3600" b="1" smtClean="0">
                <a:solidFill>
                  <a:srgbClr val="FF0000"/>
                </a:solidFill>
                <a:latin typeface="Courier New" pitchFamily="49" charset="0"/>
              </a:rPr>
              <a:t>stocks: aapl intc msft macr</a:t>
            </a:r>
            <a:endParaRPr lang="en-US" sz="2000" b="1" i="1" smtClean="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p:txBody>
          <a:bodyPr/>
          <a:lstStyle/>
          <a:p>
            <a:pPr eaLnBrk="1" hangingPunct="1">
              <a:defRPr/>
            </a:pPr>
            <a:r>
              <a:rPr lang="en-US" smtClean="0"/>
              <a:t>define:</a:t>
            </a:r>
          </a:p>
        </p:txBody>
      </p:sp>
      <p:pic>
        <p:nvPicPr>
          <p:cNvPr id="35845"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5843" name="Rectangle 3"/>
          <p:cNvSpPr>
            <a:spLocks noGrp="1" noChangeArrowheads="1"/>
          </p:cNvSpPr>
          <p:nvPr>
            <p:ph type="body" sz="half" idx="2"/>
          </p:nvPr>
        </p:nvSpPr>
        <p:spPr/>
        <p:txBody>
          <a:bodyPr/>
          <a:lstStyle/>
          <a:p>
            <a:pPr eaLnBrk="1" hangingPunct="1"/>
            <a:r>
              <a:rPr lang="en-US" sz="2400" smtClean="0"/>
              <a:t>If you begin a query with </a:t>
            </a:r>
            <a:r>
              <a:rPr lang="en-US" sz="2400" b="1" smtClean="0">
                <a:solidFill>
                  <a:srgbClr val="FF0000"/>
                </a:solidFill>
                <a:latin typeface="Courier New" pitchFamily="49" charset="0"/>
              </a:rPr>
              <a:t>define:</a:t>
            </a:r>
            <a:r>
              <a:rPr lang="en-US" sz="2400" smtClean="0"/>
              <a:t> Google will display definitions for the word or phrase that follows, if definitions are available.</a:t>
            </a:r>
          </a:p>
          <a:p>
            <a:pPr eaLnBrk="1" hangingPunct="1"/>
            <a:r>
              <a:rPr lang="en-US" sz="2400" smtClean="0"/>
              <a:t>You don’t need quotes around your phrases.</a:t>
            </a:r>
          </a:p>
          <a:p>
            <a:pPr eaLnBrk="1" hangingPunct="1"/>
            <a:endParaRPr lang="en-US" sz="2400" smtClean="0"/>
          </a:p>
        </p:txBody>
      </p:sp>
      <p:sp>
        <p:nvSpPr>
          <p:cNvPr id="35844" name="Text Box 4"/>
          <p:cNvSpPr txBox="1">
            <a:spLocks noChangeArrowheads="1"/>
          </p:cNvSpPr>
          <p:nvPr/>
        </p:nvSpPr>
        <p:spPr bwMode="auto">
          <a:xfrm>
            <a:off x="3048000" y="6324600"/>
            <a:ext cx="60198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http://www.google.com/help/features.html#definitions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0578"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#1</a:t>
            </a:r>
          </a:p>
        </p:txBody>
      </p:sp>
      <p:sp>
        <p:nvSpPr>
          <p:cNvPr id="4099" name="Rectangle 3"/>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Be specific ... because if you aren’t specific, you’ll end up with a bunch of garbage!</a:t>
            </a:r>
            <a:endParaRPr lang="en-US" sz="4200" smtClean="0">
              <a:solidFill>
                <a:srgbClr val="FF0000"/>
              </a:solidFill>
              <a:latin typeface="Courier New" pitchFamily="49" charset="0"/>
            </a:endParaRP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subTitle" idx="1"/>
          </p:nvPr>
        </p:nvSpPr>
        <p:spPr>
          <a:xfrm>
            <a:off x="457200" y="2362200"/>
            <a:ext cx="8229600" cy="1752600"/>
          </a:xfrm>
        </p:spPr>
        <p:txBody>
          <a:bodyPr>
            <a:normAutofit fontScale="77500" lnSpcReduction="20000"/>
          </a:bodyPr>
          <a:lstStyle/>
          <a:p>
            <a:pPr eaLnBrk="1" hangingPunct="1"/>
            <a:r>
              <a:rPr lang="en-US" sz="4400" smtClean="0"/>
              <a:t>define:</a:t>
            </a:r>
            <a:r>
              <a:rPr lang="en-US" sz="4400" i="1" smtClean="0"/>
              <a:t>term</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define:ominicient</a:t>
            </a:r>
          </a:p>
          <a:p>
            <a:pPr eaLnBrk="1" hangingPunct="1"/>
            <a:r>
              <a:rPr lang="en-US" sz="3600" b="1" smtClean="0">
                <a:solidFill>
                  <a:srgbClr val="FF0000"/>
                </a:solidFill>
                <a:latin typeface="Courier New" pitchFamily="49" charset="0"/>
              </a:rPr>
              <a:t>define:bicoastal</a:t>
            </a:r>
            <a:endParaRPr lang="en-US" sz="2000" b="1" i="1" smtClean="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Rectangle 2"/>
          <p:cNvSpPr>
            <a:spLocks noGrp="1" noChangeArrowheads="1"/>
          </p:cNvSpPr>
          <p:nvPr>
            <p:ph type="title"/>
          </p:nvPr>
        </p:nvSpPr>
        <p:spPr/>
        <p:txBody>
          <a:bodyPr/>
          <a:lstStyle/>
          <a:p>
            <a:pPr eaLnBrk="1" hangingPunct="1">
              <a:defRPr/>
            </a:pPr>
            <a:r>
              <a:rPr lang="en-US" smtClean="0"/>
              <a:t>Google Calculator</a:t>
            </a:r>
          </a:p>
        </p:txBody>
      </p:sp>
      <p:pic>
        <p:nvPicPr>
          <p:cNvPr id="37893"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7891" name="Rectangle 3"/>
          <p:cNvSpPr>
            <a:spLocks noGrp="1" noChangeArrowheads="1"/>
          </p:cNvSpPr>
          <p:nvPr>
            <p:ph type="body" sz="half" idx="2"/>
          </p:nvPr>
        </p:nvSpPr>
        <p:spPr/>
        <p:txBody>
          <a:bodyPr/>
          <a:lstStyle/>
          <a:p>
            <a:pPr eaLnBrk="1" hangingPunct="1">
              <a:lnSpc>
                <a:spcPct val="90000"/>
              </a:lnSpc>
            </a:pPr>
            <a:r>
              <a:rPr lang="en-US" sz="2400" smtClean="0"/>
              <a:t>Simply key in what you'd like Google to compute (like </a:t>
            </a:r>
            <a:r>
              <a:rPr lang="en-US" sz="2400" b="1" smtClean="0">
                <a:latin typeface="Courier New" pitchFamily="49" charset="0"/>
              </a:rPr>
              <a:t>2+2</a:t>
            </a:r>
            <a:r>
              <a:rPr lang="en-US" sz="2400" smtClean="0"/>
              <a:t>) and then hit enter.</a:t>
            </a:r>
          </a:p>
          <a:p>
            <a:pPr eaLnBrk="1" hangingPunct="1">
              <a:lnSpc>
                <a:spcPct val="90000"/>
              </a:lnSpc>
            </a:pPr>
            <a:r>
              <a:rPr lang="en-US" sz="2400" smtClean="0"/>
              <a:t>Google’s Calculator can solve math problems involving basic arithmetic, more complicated math, units of measure and conversions, and physical constants. </a:t>
            </a:r>
          </a:p>
        </p:txBody>
      </p:sp>
      <p:sp>
        <p:nvSpPr>
          <p:cNvPr id="37892" name="Text Box 4"/>
          <p:cNvSpPr txBox="1">
            <a:spLocks noChangeArrowheads="1"/>
          </p:cNvSpPr>
          <p:nvPr/>
        </p:nvSpPr>
        <p:spPr bwMode="auto">
          <a:xfrm>
            <a:off x="3048000" y="6324600"/>
            <a:ext cx="60198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http://www.google.com/help/features.html#calculator</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subTitle" idx="1"/>
          </p:nvPr>
        </p:nvSpPr>
        <p:spPr>
          <a:xfrm>
            <a:off x="457200" y="457200"/>
            <a:ext cx="8229600" cy="1752600"/>
          </a:xfrm>
        </p:spPr>
        <p:txBody>
          <a:bodyPr>
            <a:normAutofit fontScale="32500" lnSpcReduction="20000"/>
          </a:bodyPr>
          <a:lstStyle/>
          <a:p>
            <a:pPr eaLnBrk="1" hangingPunct="1"/>
            <a:r>
              <a:rPr lang="en-US" sz="3600" b="1" smtClean="0">
                <a:solidFill>
                  <a:srgbClr val="FF0000"/>
                </a:solidFill>
                <a:latin typeface="Courier New" pitchFamily="49" charset="0"/>
              </a:rPr>
              <a:t>3+44</a:t>
            </a:r>
          </a:p>
          <a:p>
            <a:pPr eaLnBrk="1" hangingPunct="1"/>
            <a:r>
              <a:rPr lang="en-US" sz="3600" b="1" smtClean="0">
                <a:solidFill>
                  <a:srgbClr val="FF0000"/>
                </a:solidFill>
                <a:latin typeface="Courier New" pitchFamily="49" charset="0"/>
              </a:rPr>
              <a:t>56*78</a:t>
            </a:r>
          </a:p>
          <a:p>
            <a:pPr eaLnBrk="1" hangingPunct="1"/>
            <a:r>
              <a:rPr lang="en-US" sz="3600" b="1" smtClean="0">
                <a:solidFill>
                  <a:srgbClr val="FF0000"/>
                </a:solidFill>
                <a:latin typeface="Courier New" pitchFamily="49" charset="0"/>
              </a:rPr>
              <a:t>1.21 GW / 88 mph</a:t>
            </a:r>
          </a:p>
          <a:p>
            <a:pPr eaLnBrk="1" hangingPunct="1"/>
            <a:r>
              <a:rPr lang="en-US" sz="3600" b="1" smtClean="0">
                <a:solidFill>
                  <a:srgbClr val="FF0000"/>
                </a:solidFill>
                <a:latin typeface="Courier New" pitchFamily="49" charset="0"/>
              </a:rPr>
              <a:t>100 miles in kilometers</a:t>
            </a:r>
          </a:p>
          <a:p>
            <a:pPr eaLnBrk="1" hangingPunct="1"/>
            <a:r>
              <a:rPr lang="en-US" sz="3600" b="1" smtClean="0">
                <a:solidFill>
                  <a:srgbClr val="FF0000"/>
                </a:solidFill>
                <a:latin typeface="Courier New" pitchFamily="49" charset="0"/>
              </a:rPr>
              <a:t>sine(30 degrees) </a:t>
            </a:r>
          </a:p>
          <a:p>
            <a:pPr eaLnBrk="1" hangingPunct="1"/>
            <a:r>
              <a:rPr lang="en-US" sz="3600" b="1" smtClean="0">
                <a:solidFill>
                  <a:srgbClr val="FF0000"/>
                </a:solidFill>
                <a:latin typeface="Courier New" pitchFamily="49" charset="0"/>
              </a:rPr>
              <a:t>G*(6e24 kg)/(4000 miles)^2 </a:t>
            </a:r>
          </a:p>
          <a:p>
            <a:pPr eaLnBrk="1" hangingPunct="1"/>
            <a:r>
              <a:rPr lang="en-US" sz="3600" b="1" smtClean="0">
                <a:solidFill>
                  <a:srgbClr val="FF0000"/>
                </a:solidFill>
                <a:latin typeface="Courier New" pitchFamily="49" charset="0"/>
              </a:rPr>
              <a:t>0x7d3 in roman numerals</a:t>
            </a:r>
            <a:r>
              <a:rPr lang="en-US" b="1" smtClean="0"/>
              <a:t>  </a:t>
            </a:r>
          </a:p>
          <a:p>
            <a:pPr eaLnBrk="1" hangingPunct="1"/>
            <a:endParaRPr lang="en-US" sz="1200" b="1" smtClean="0">
              <a:solidFill>
                <a:srgbClr val="FF0000"/>
              </a:solidFill>
              <a:latin typeface="Courier New" pitchFamily="49" charset="0"/>
            </a:endParaRPr>
          </a:p>
          <a:p>
            <a:pPr eaLnBrk="1" hangingPunct="1"/>
            <a:r>
              <a:rPr lang="en-US" sz="2000" smtClean="0"/>
              <a:t>For instructions on how to use the Google Calculator, see</a:t>
            </a:r>
            <a:r>
              <a:rPr lang="en-US" sz="2800" smtClean="0"/>
              <a:t> </a:t>
            </a:r>
            <a:r>
              <a:rPr lang="en-US" sz="2800" smtClean="0">
                <a:hlinkClick r:id="rId4"/>
              </a:rPr>
              <a:t>http://www.google.com/help/calculator.html</a:t>
            </a:r>
            <a:endParaRPr lang="en-US" sz="2800" smtClean="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Rectangle 2"/>
          <p:cNvSpPr>
            <a:spLocks noGrp="1" noChangeArrowheads="1"/>
          </p:cNvSpPr>
          <p:nvPr>
            <p:ph type="title"/>
          </p:nvPr>
        </p:nvSpPr>
        <p:spPr/>
        <p:txBody>
          <a:bodyPr/>
          <a:lstStyle/>
          <a:p>
            <a:pPr eaLnBrk="1" hangingPunct="1">
              <a:defRPr/>
            </a:pPr>
            <a:r>
              <a:rPr lang="en-US" smtClean="0"/>
              <a:t>weather</a:t>
            </a:r>
          </a:p>
        </p:txBody>
      </p:sp>
      <p:pic>
        <p:nvPicPr>
          <p:cNvPr id="39941"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39939" name="Rectangle 3"/>
          <p:cNvSpPr>
            <a:spLocks noGrp="1" noChangeArrowheads="1"/>
          </p:cNvSpPr>
          <p:nvPr>
            <p:ph type="body" sz="half" idx="2"/>
          </p:nvPr>
        </p:nvSpPr>
        <p:spPr/>
        <p:txBody>
          <a:bodyPr/>
          <a:lstStyle/>
          <a:p>
            <a:pPr eaLnBrk="1" hangingPunct="1"/>
            <a:r>
              <a:rPr lang="en-US" sz="2800" smtClean="0"/>
              <a:t>Using </a:t>
            </a:r>
            <a:r>
              <a:rPr lang="en-US" sz="2800" b="1" smtClean="0">
                <a:solidFill>
                  <a:srgbClr val="FF0000"/>
                </a:solidFill>
                <a:latin typeface="Courier New" pitchFamily="49" charset="0"/>
              </a:rPr>
              <a:t>weather</a:t>
            </a:r>
            <a:r>
              <a:rPr lang="en-US" sz="2800" smtClean="0"/>
              <a:t> presents the three to four day weather forecast for a particular US city.</a:t>
            </a:r>
          </a:p>
          <a:p>
            <a:pPr eaLnBrk="1" hangingPunct="1"/>
            <a:r>
              <a:rPr lang="en-US" sz="2800" smtClean="0"/>
              <a:t>You don’t need a colon in </a:t>
            </a:r>
            <a:r>
              <a:rPr lang="en-US" sz="2800" b="1" smtClean="0">
                <a:solidFill>
                  <a:srgbClr val="FF0000"/>
                </a:solidFill>
                <a:latin typeface="Courier New" pitchFamily="49" charset="0"/>
              </a:rPr>
              <a:t>weather</a:t>
            </a:r>
            <a:r>
              <a:rPr lang="en-US" sz="2800" smtClean="0"/>
              <a:t>.</a:t>
            </a:r>
          </a:p>
        </p:txBody>
      </p:sp>
      <p:sp>
        <p:nvSpPr>
          <p:cNvPr id="39940"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subTitle" idx="1"/>
          </p:nvPr>
        </p:nvSpPr>
        <p:spPr>
          <a:xfrm>
            <a:off x="457200" y="1371600"/>
            <a:ext cx="8229600" cy="1752600"/>
          </a:xfrm>
        </p:spPr>
        <p:txBody>
          <a:bodyPr>
            <a:normAutofit fontScale="47500" lnSpcReduction="20000"/>
          </a:bodyPr>
          <a:lstStyle/>
          <a:p>
            <a:pPr eaLnBrk="1" hangingPunct="1"/>
            <a:r>
              <a:rPr lang="en-US" sz="4400" smtClean="0"/>
              <a:t>weather </a:t>
            </a:r>
            <a:r>
              <a:rPr lang="en-US" sz="4400" i="1" smtClean="0"/>
              <a:t>city</a:t>
            </a:r>
          </a:p>
          <a:p>
            <a:pPr eaLnBrk="1" hangingPunct="1"/>
            <a:r>
              <a:rPr lang="en-US" sz="4400" smtClean="0"/>
              <a:t>weather </a:t>
            </a:r>
            <a:r>
              <a:rPr lang="en-US" sz="4400" i="1" smtClean="0"/>
              <a:t>city state</a:t>
            </a:r>
          </a:p>
          <a:p>
            <a:pPr eaLnBrk="1" hangingPunct="1"/>
            <a:r>
              <a:rPr lang="en-US" sz="4400" smtClean="0"/>
              <a:t>weather </a:t>
            </a:r>
            <a:r>
              <a:rPr lang="en-US" sz="4400" i="1" smtClean="0"/>
              <a:t>zip code</a:t>
            </a:r>
            <a:endParaRPr lang="en-US" sz="3600" i="1" smtClean="0"/>
          </a:p>
          <a:p>
            <a:pPr eaLnBrk="1" hangingPunct="1"/>
            <a:r>
              <a:rPr lang="en-US" sz="3600" b="1" smtClean="0">
                <a:solidFill>
                  <a:srgbClr val="FF0000"/>
                </a:solidFill>
                <a:latin typeface="Courier New" pitchFamily="49" charset="0"/>
              </a:rPr>
              <a:t>weather salt lake city</a:t>
            </a:r>
          </a:p>
          <a:p>
            <a:pPr eaLnBrk="1" hangingPunct="1"/>
            <a:r>
              <a:rPr lang="en-US" sz="3600" b="1" smtClean="0">
                <a:solidFill>
                  <a:srgbClr val="FF0000"/>
                </a:solidFill>
                <a:latin typeface="Courier New" pitchFamily="49" charset="0"/>
              </a:rPr>
              <a:t>weather provo,ut</a:t>
            </a:r>
          </a:p>
          <a:p>
            <a:pPr eaLnBrk="1" hangingPunct="1"/>
            <a:r>
              <a:rPr lang="en-US" sz="3600" b="1" smtClean="0">
                <a:solidFill>
                  <a:srgbClr val="FF0000"/>
                </a:solidFill>
                <a:latin typeface="Courier New" pitchFamily="49" charset="0"/>
              </a:rPr>
              <a:t>weather 84120</a:t>
            </a: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Rectangle 2"/>
          <p:cNvSpPr>
            <a:spLocks noGrp="1" noChangeArrowheads="1"/>
          </p:cNvSpPr>
          <p:nvPr>
            <p:ph type="title"/>
          </p:nvPr>
        </p:nvSpPr>
        <p:spPr/>
        <p:txBody>
          <a:bodyPr/>
          <a:lstStyle/>
          <a:p>
            <a:pPr eaLnBrk="1" hangingPunct="1">
              <a:defRPr/>
            </a:pPr>
            <a:r>
              <a:rPr lang="en-US" smtClean="0"/>
              <a:t>movie:</a:t>
            </a:r>
          </a:p>
        </p:txBody>
      </p:sp>
      <p:pic>
        <p:nvPicPr>
          <p:cNvPr id="41989" name="Picture 5" descr="export"/>
          <p:cNvPicPr>
            <a:picLocks noGrp="1" noChangeAspect="1" noChangeArrowheads="1"/>
          </p:cNvPicPr>
          <p:nvPr>
            <p:ph sz="half" idx="1"/>
          </p:nvPr>
        </p:nvPicPr>
        <p:blipFill>
          <a:blip r:embed="rId3" cstate="print"/>
          <a:stretch>
            <a:fillRect/>
          </a:stretch>
        </p:blipFill>
        <p:spPr>
          <a:xfrm>
            <a:off x="457200" y="2348706"/>
            <a:ext cx="4038600" cy="3028950"/>
          </a:xfrm>
          <a:noFill/>
        </p:spPr>
      </p:pic>
      <p:sp>
        <p:nvSpPr>
          <p:cNvPr id="41987" name="Rectangle 3"/>
          <p:cNvSpPr>
            <a:spLocks noGrp="1" noChangeArrowheads="1"/>
          </p:cNvSpPr>
          <p:nvPr>
            <p:ph type="body" sz="half" idx="2"/>
          </p:nvPr>
        </p:nvSpPr>
        <p:spPr/>
        <p:txBody>
          <a:bodyPr/>
          <a:lstStyle/>
          <a:p>
            <a:pPr eaLnBrk="1" hangingPunct="1">
              <a:lnSpc>
                <a:spcPct val="90000"/>
              </a:lnSpc>
            </a:pPr>
            <a:r>
              <a:rPr lang="en-US" sz="2800" smtClean="0"/>
              <a:t>Using </a:t>
            </a:r>
            <a:r>
              <a:rPr lang="en-US" sz="2800" b="1" smtClean="0">
                <a:solidFill>
                  <a:srgbClr val="FF0000"/>
                </a:solidFill>
                <a:latin typeface="Courier New" pitchFamily="49" charset="0"/>
              </a:rPr>
              <a:t>movie:</a:t>
            </a:r>
            <a:r>
              <a:rPr lang="en-US" sz="2800" smtClean="0"/>
              <a:t> presents either movie show times in a particular city or information [like reviews] about a particular.</a:t>
            </a:r>
          </a:p>
          <a:p>
            <a:pPr eaLnBrk="1" hangingPunct="1">
              <a:lnSpc>
                <a:spcPct val="90000"/>
              </a:lnSpc>
            </a:pPr>
            <a:r>
              <a:rPr lang="en-US" sz="2800" smtClean="0"/>
              <a:t>There </a:t>
            </a:r>
            <a:r>
              <a:rPr lang="en-US" sz="2800" i="1" smtClean="0"/>
              <a:t>can</a:t>
            </a:r>
            <a:r>
              <a:rPr lang="en-US" sz="2800" smtClean="0"/>
              <a:t> be a space between </a:t>
            </a:r>
            <a:r>
              <a:rPr lang="en-US" sz="2800" b="1" smtClean="0">
                <a:solidFill>
                  <a:srgbClr val="FF0000"/>
                </a:solidFill>
                <a:latin typeface="Courier New" pitchFamily="49" charset="0"/>
              </a:rPr>
              <a:t>movie:</a:t>
            </a:r>
            <a:r>
              <a:rPr lang="en-US" sz="2800" smtClean="0"/>
              <a:t> and the keywords.</a:t>
            </a:r>
          </a:p>
        </p:txBody>
      </p:sp>
      <p:sp>
        <p:nvSpPr>
          <p:cNvPr id="41988" name="Text Box 4"/>
          <p:cNvSpPr txBox="1">
            <a:spLocks noChangeArrowheads="1"/>
          </p:cNvSpPr>
          <p:nvPr/>
        </p:nvSpPr>
        <p:spPr bwMode="auto">
          <a:xfrm>
            <a:off x="3886200" y="6324600"/>
            <a:ext cx="5105400" cy="366713"/>
          </a:xfrm>
          <a:prstGeom prst="rect">
            <a:avLst/>
          </a:prstGeom>
          <a:noFill/>
          <a:ln w="9525">
            <a:noFill/>
            <a:miter lim="800000"/>
            <a:headEnd/>
            <a:tailEnd/>
          </a:ln>
        </p:spPr>
        <p:txBody>
          <a:bodyPr>
            <a:spAutoFit/>
          </a:bodyPr>
          <a:lstStyle/>
          <a:p>
            <a:r>
              <a:rPr lang="en-US" b="0" i="1">
                <a:solidFill>
                  <a:srgbClr val="C0C0C0"/>
                </a:solidFill>
                <a:latin typeface="Times New Roman" pitchFamily="18" charset="0"/>
              </a:rPr>
              <a:t>Source: http://www.google.com/help/operators.html</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subTitle" idx="1"/>
          </p:nvPr>
        </p:nvSpPr>
        <p:spPr>
          <a:xfrm>
            <a:off x="152400" y="2057400"/>
            <a:ext cx="8839200" cy="1752600"/>
          </a:xfrm>
        </p:spPr>
        <p:txBody>
          <a:bodyPr>
            <a:normAutofit fontScale="55000" lnSpcReduction="20000"/>
          </a:bodyPr>
          <a:lstStyle/>
          <a:p>
            <a:pPr eaLnBrk="1" hangingPunct="1"/>
            <a:r>
              <a:rPr lang="en-US" sz="4400" smtClean="0"/>
              <a:t>movie:</a:t>
            </a:r>
            <a:r>
              <a:rPr lang="en-US" sz="4400" i="1" smtClean="0"/>
              <a:t>city and state [or zip]</a:t>
            </a:r>
          </a:p>
          <a:p>
            <a:pPr eaLnBrk="1" hangingPunct="1"/>
            <a:r>
              <a:rPr lang="en-US" sz="4400" smtClean="0"/>
              <a:t>movie:</a:t>
            </a:r>
            <a:r>
              <a:rPr lang="en-US" sz="4400" i="1" smtClean="0"/>
              <a:t>keyword[s]</a:t>
            </a:r>
            <a:endParaRPr lang="en-US" sz="1200" smtClean="0"/>
          </a:p>
          <a:p>
            <a:pPr eaLnBrk="1" hangingPunct="1"/>
            <a:endParaRPr lang="en-US" sz="3600" i="1" smtClean="0"/>
          </a:p>
          <a:p>
            <a:pPr eaLnBrk="1" hangingPunct="1"/>
            <a:r>
              <a:rPr lang="en-US" sz="3600" b="1" smtClean="0">
                <a:solidFill>
                  <a:srgbClr val="FF0000"/>
                </a:solidFill>
                <a:latin typeface="Courier New" pitchFamily="49" charset="0"/>
              </a:rPr>
              <a:t>movie: 84112</a:t>
            </a:r>
          </a:p>
          <a:p>
            <a:pPr eaLnBrk="1" hangingPunct="1"/>
            <a:r>
              <a:rPr lang="en-US" sz="3600" b="1" smtClean="0">
                <a:solidFill>
                  <a:srgbClr val="FF0000"/>
                </a:solidFill>
                <a:latin typeface="Courier New" pitchFamily="49" charset="0"/>
              </a:rPr>
              <a:t>movie: pirates</a:t>
            </a: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3"/>
          <p:cNvSpPr>
            <a:spLocks noGrp="1" noChangeArrowheads="1"/>
          </p:cNvSpPr>
          <p:nvPr>
            <p:ph sz="half" idx="1"/>
          </p:nvPr>
        </p:nvSpPr>
        <p:spPr/>
        <p:txBody>
          <a:bodyPr/>
          <a:lstStyle/>
          <a:p>
            <a:pPr eaLnBrk="1" hangingPunct="1">
              <a:lnSpc>
                <a:spcPct val="90000"/>
              </a:lnSpc>
              <a:buFont typeface="Courier New" pitchFamily="49" charset="0"/>
              <a:buNone/>
            </a:pPr>
            <a:r>
              <a:rPr lang="en-US" sz="2400" smtClean="0"/>
              <a:t>Query modifiers</a:t>
            </a:r>
            <a:endParaRPr lang="en-US" smtClean="0"/>
          </a:p>
          <a:p>
            <a:pPr lvl="1" eaLnBrk="1" hangingPunct="1">
              <a:lnSpc>
                <a:spcPct val="90000"/>
              </a:lnSpc>
              <a:buFontTx/>
              <a:buChar char="•"/>
            </a:pPr>
            <a:r>
              <a:rPr lang="en-US" smtClean="0"/>
              <a:t>filetype:</a:t>
            </a:r>
          </a:p>
          <a:p>
            <a:pPr lvl="1" eaLnBrk="1" hangingPunct="1">
              <a:lnSpc>
                <a:spcPct val="90000"/>
              </a:lnSpc>
              <a:buFontTx/>
              <a:buChar char="•"/>
            </a:pPr>
            <a:r>
              <a:rPr lang="en-US" smtClean="0"/>
              <a:t>intitle:</a:t>
            </a:r>
          </a:p>
          <a:p>
            <a:pPr lvl="1" eaLnBrk="1" hangingPunct="1">
              <a:lnSpc>
                <a:spcPct val="90000"/>
              </a:lnSpc>
              <a:buFontTx/>
              <a:buChar char="•"/>
            </a:pPr>
            <a:r>
              <a:rPr lang="en-US" smtClean="0"/>
              <a:t>inurl:</a:t>
            </a:r>
          </a:p>
          <a:p>
            <a:pPr lvl="1" eaLnBrk="1" hangingPunct="1">
              <a:lnSpc>
                <a:spcPct val="90000"/>
              </a:lnSpc>
              <a:buFontTx/>
              <a:buChar char="•"/>
            </a:pPr>
            <a:r>
              <a:rPr lang="en-US" smtClean="0"/>
              <a:t>site:</a:t>
            </a:r>
          </a:p>
          <a:p>
            <a:pPr lvl="1" eaLnBrk="1" hangingPunct="1">
              <a:lnSpc>
                <a:spcPct val="90000"/>
              </a:lnSpc>
              <a:buFontTx/>
              <a:buChar char="•"/>
            </a:pPr>
            <a:r>
              <a:rPr lang="en-US" smtClean="0"/>
              <a:t>synonyms</a:t>
            </a:r>
          </a:p>
          <a:p>
            <a:pPr eaLnBrk="1" hangingPunct="1">
              <a:lnSpc>
                <a:spcPct val="90000"/>
              </a:lnSpc>
              <a:buFont typeface="Courier New" pitchFamily="49" charset="0"/>
              <a:buNone/>
            </a:pPr>
            <a:r>
              <a:rPr lang="en-US" sz="2400" smtClean="0"/>
              <a:t>Alternative query types</a:t>
            </a:r>
          </a:p>
          <a:p>
            <a:pPr lvl="1" eaLnBrk="1" hangingPunct="1">
              <a:lnSpc>
                <a:spcPct val="90000"/>
              </a:lnSpc>
              <a:buFontTx/>
              <a:buChar char="•"/>
            </a:pPr>
            <a:r>
              <a:rPr lang="en-US" smtClean="0"/>
              <a:t>cache:</a:t>
            </a:r>
          </a:p>
          <a:p>
            <a:pPr lvl="1" eaLnBrk="1" hangingPunct="1">
              <a:lnSpc>
                <a:spcPct val="90000"/>
              </a:lnSpc>
              <a:buFontTx/>
              <a:buChar char="•"/>
            </a:pPr>
            <a:r>
              <a:rPr lang="en-US" smtClean="0"/>
              <a:t>link:</a:t>
            </a:r>
          </a:p>
          <a:p>
            <a:pPr lvl="1" eaLnBrk="1" hangingPunct="1">
              <a:lnSpc>
                <a:spcPct val="90000"/>
              </a:lnSpc>
              <a:buFontTx/>
              <a:buChar char="•"/>
            </a:pPr>
            <a:r>
              <a:rPr lang="en-US" smtClean="0"/>
              <a:t>related:</a:t>
            </a:r>
          </a:p>
          <a:p>
            <a:pPr lvl="1" eaLnBrk="1" hangingPunct="1">
              <a:lnSpc>
                <a:spcPct val="90000"/>
              </a:lnSpc>
              <a:buFontTx/>
              <a:buChar char="•"/>
            </a:pPr>
            <a:r>
              <a:rPr lang="en-US" smtClean="0"/>
              <a:t>info:</a:t>
            </a:r>
          </a:p>
          <a:p>
            <a:pPr lvl="1" eaLnBrk="1" hangingPunct="1">
              <a:lnSpc>
                <a:spcPct val="90000"/>
              </a:lnSpc>
              <a:buFontTx/>
              <a:buChar char="•"/>
            </a:pPr>
            <a:endParaRPr lang="en-US" smtClean="0"/>
          </a:p>
        </p:txBody>
      </p:sp>
      <p:sp>
        <p:nvSpPr>
          <p:cNvPr id="44036" name="Rectangle 4"/>
          <p:cNvSpPr>
            <a:spLocks noGrp="1" noChangeArrowheads="1"/>
          </p:cNvSpPr>
          <p:nvPr>
            <p:ph sz="half" idx="2"/>
          </p:nvPr>
        </p:nvSpPr>
        <p:spPr/>
        <p:txBody>
          <a:bodyPr/>
          <a:lstStyle/>
          <a:p>
            <a:pPr eaLnBrk="1" hangingPunct="1">
              <a:buFont typeface="Courier New" pitchFamily="49" charset="0"/>
              <a:buNone/>
            </a:pPr>
            <a:r>
              <a:rPr lang="en-US" sz="2400" dirty="0" smtClean="0"/>
              <a:t>Other information needs</a:t>
            </a:r>
          </a:p>
          <a:p>
            <a:pPr lvl="1" eaLnBrk="1" hangingPunct="1">
              <a:buFontTx/>
              <a:buChar char="•"/>
            </a:pPr>
            <a:r>
              <a:rPr lang="en-US" dirty="0" smtClean="0"/>
              <a:t>stocks</a:t>
            </a:r>
            <a:r>
              <a:rPr lang="en-US" dirty="0" smtClean="0"/>
              <a:t>:</a:t>
            </a:r>
          </a:p>
          <a:p>
            <a:pPr lvl="1" eaLnBrk="1" hangingPunct="1">
              <a:buFontTx/>
              <a:buChar char="•"/>
            </a:pPr>
            <a:r>
              <a:rPr lang="en-US" dirty="0" smtClean="0"/>
              <a:t>define:</a:t>
            </a:r>
          </a:p>
          <a:p>
            <a:pPr lvl="1" eaLnBrk="1" hangingPunct="1">
              <a:buFontTx/>
              <a:buChar char="•"/>
            </a:pPr>
            <a:r>
              <a:rPr lang="en-US" dirty="0" smtClean="0"/>
              <a:t>Google Calculator</a:t>
            </a:r>
          </a:p>
          <a:p>
            <a:pPr lvl="1" eaLnBrk="1" hangingPunct="1">
              <a:buFontTx/>
              <a:buChar char="•"/>
            </a:pPr>
            <a:r>
              <a:rPr lang="en-US" dirty="0" smtClean="0"/>
              <a:t>weather</a:t>
            </a:r>
          </a:p>
          <a:p>
            <a:pPr lvl="1" eaLnBrk="1" hangingPunct="1">
              <a:buFontTx/>
              <a:buChar char="•"/>
            </a:pPr>
            <a:r>
              <a:rPr lang="en-US" dirty="0" smtClean="0"/>
              <a:t>movies</a:t>
            </a:r>
            <a:r>
              <a:rPr lang="en-US" dirty="0" smtClean="0"/>
              <a:t>:</a:t>
            </a:r>
          </a:p>
          <a:p>
            <a:pPr lvl="1" eaLnBrk="1" hangingPunct="1">
              <a:buFontTx/>
              <a:buChar char="•"/>
            </a:pPr>
            <a:r>
              <a:rPr lang="en-US" dirty="0" smtClean="0"/>
              <a:t>Flights:</a:t>
            </a:r>
            <a:endParaRPr lang="en-US" dirty="0" smtClean="0"/>
          </a:p>
        </p:txBody>
      </p:sp>
      <p:sp>
        <p:nvSpPr>
          <p:cNvPr id="432130" name="Rectangle 2"/>
          <p:cNvSpPr>
            <a:spLocks noGrp="1" noChangeArrowheads="1"/>
          </p:cNvSpPr>
          <p:nvPr>
            <p:ph type="title"/>
          </p:nvPr>
        </p:nvSpPr>
        <p:spPr/>
        <p:txBody>
          <a:bodyPr/>
          <a:lstStyle/>
          <a:p>
            <a:pPr eaLnBrk="1" hangingPunct="1">
              <a:defRPr/>
            </a:pPr>
            <a:r>
              <a:rPr lang="en-US" smtClean="0"/>
              <a:t>Advanced Operators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9" name="Rectangle 3"/>
          <p:cNvSpPr>
            <a:spLocks noGrp="1" noChangeArrowheads="1"/>
          </p:cNvSpPr>
          <p:nvPr>
            <p:ph idx="1"/>
          </p:nvPr>
        </p:nvSpPr>
        <p:spPr/>
        <p:txBody>
          <a:bodyPr/>
          <a:lstStyle/>
          <a:p>
            <a:pPr eaLnBrk="1" hangingPunct="1">
              <a:buFont typeface="Courier New" pitchFamily="49" charset="0"/>
              <a:buNone/>
            </a:pPr>
            <a:r>
              <a:rPr lang="en-US" smtClean="0"/>
              <a:t>	This presentation was created following the Fair Use Guidelines for Educational Multimedia. Certain materials are included under the Fair Use exemption of the U.S. Copyright Law.  Further use of these materials and this presentation is restricted.</a:t>
            </a:r>
          </a:p>
        </p:txBody>
      </p:sp>
      <p:sp>
        <p:nvSpPr>
          <p:cNvPr id="159746" name="Rectangle 2"/>
          <p:cNvSpPr>
            <a:spLocks noGrp="1" noChangeArrowheads="1"/>
          </p:cNvSpPr>
          <p:nvPr>
            <p:ph type="title"/>
          </p:nvPr>
        </p:nvSpPr>
        <p:spPr/>
        <p:txBody>
          <a:bodyPr/>
          <a:lstStyle/>
          <a:p>
            <a:pPr eaLnBrk="1" hangingPunct="1">
              <a:defRPr/>
            </a:pPr>
            <a:r>
              <a:rPr lang="en-US" smtClean="0"/>
              <a:t>Fair Use Disclaimer</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2626" name="Rectangle 2"/>
          <p:cNvSpPr>
            <a:spLocks noGrp="1" noChangeArrowheads="1"/>
          </p:cNvSpPr>
          <p:nvPr>
            <p:ph type="ctrTitle"/>
          </p:nvPr>
        </p:nvSpPr>
        <p:spPr>
          <a:xfrm>
            <a:off x="685800" y="762000"/>
            <a:ext cx="7772400" cy="1143000"/>
          </a:xfrm>
        </p:spPr>
        <p:txBody>
          <a:bodyPr/>
          <a:lstStyle/>
          <a:p>
            <a:pPr eaLnBrk="1" hangingPunct="1">
              <a:defRPr/>
            </a:pPr>
            <a:r>
              <a:rPr lang="en-US" smtClean="0"/>
              <a:t>Google rule #2</a:t>
            </a:r>
          </a:p>
        </p:txBody>
      </p:sp>
      <p:sp>
        <p:nvSpPr>
          <p:cNvPr id="5123" name="Rectangle 3"/>
          <p:cNvSpPr>
            <a:spLocks noGrp="1" noChangeArrowheads="1"/>
          </p:cNvSpPr>
          <p:nvPr>
            <p:ph type="subTitle" idx="1"/>
          </p:nvPr>
        </p:nvSpPr>
        <p:spPr>
          <a:xfrm>
            <a:off x="1371600" y="2362200"/>
            <a:ext cx="6400800" cy="1752600"/>
          </a:xfrm>
        </p:spPr>
        <p:txBody>
          <a:bodyPr>
            <a:normAutofit fontScale="77500" lnSpcReduction="20000"/>
          </a:bodyPr>
          <a:lstStyle/>
          <a:p>
            <a:pPr eaLnBrk="1" hangingPunct="1"/>
            <a:r>
              <a:rPr lang="en-US" sz="4400" smtClean="0"/>
              <a:t>Use quotes to search for phrases.</a:t>
            </a:r>
          </a:p>
          <a:p>
            <a:pPr eaLnBrk="1" hangingPunct="1"/>
            <a:endParaRPr lang="en-US" smtClean="0"/>
          </a:p>
          <a:p>
            <a:pPr eaLnBrk="1" hangingPunct="1"/>
            <a:r>
              <a:rPr lang="en-US" sz="4200" b="1" smtClean="0">
                <a:solidFill>
                  <a:srgbClr val="FF0000"/>
                </a:solidFill>
                <a:latin typeface="Courier New" pitchFamily="49" charset="0"/>
              </a:rPr>
              <a:t>“bill gates”</a:t>
            </a:r>
            <a:endParaRPr lang="en-US" b="1" i="1" smtClean="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8770" name="Rectangle 2"/>
          <p:cNvSpPr>
            <a:spLocks noGrp="1" noChangeArrowheads="1"/>
          </p:cNvSpPr>
          <p:nvPr>
            <p:ph type="ctrTitle"/>
          </p:nvPr>
        </p:nvSpPr>
        <p:spPr>
          <a:xfrm>
            <a:off x="685800" y="762000"/>
            <a:ext cx="7772400" cy="1143000"/>
          </a:xfrm>
        </p:spPr>
        <p:txBody>
          <a:bodyPr/>
          <a:lstStyle/>
          <a:p>
            <a:pPr eaLnBrk="1" hangingPunct="1">
              <a:defRPr/>
            </a:pPr>
            <a:r>
              <a:rPr lang="en-US" dirty="0" smtClean="0"/>
              <a:t>Google rule </a:t>
            </a:r>
            <a:r>
              <a:rPr lang="en-US" dirty="0" smtClean="0"/>
              <a:t>#3</a:t>
            </a:r>
            <a:endParaRPr lang="en-US" dirty="0" smtClean="0"/>
          </a:p>
        </p:txBody>
      </p:sp>
      <p:sp>
        <p:nvSpPr>
          <p:cNvPr id="8195" name="Rectangle 3"/>
          <p:cNvSpPr>
            <a:spLocks noGrp="1" noChangeArrowheads="1"/>
          </p:cNvSpPr>
          <p:nvPr>
            <p:ph type="subTitle" idx="1"/>
          </p:nvPr>
        </p:nvSpPr>
        <p:spPr>
          <a:xfrm>
            <a:off x="0" y="2362200"/>
            <a:ext cx="9144000" cy="1752600"/>
          </a:xfrm>
        </p:spPr>
        <p:txBody>
          <a:bodyPr>
            <a:normAutofit fontScale="40000" lnSpcReduction="20000"/>
          </a:bodyPr>
          <a:lstStyle/>
          <a:p>
            <a:pPr eaLnBrk="1" hangingPunct="1"/>
            <a:r>
              <a:rPr lang="en-US" sz="4400" dirty="0" smtClean="0"/>
              <a:t>Use the - sign to</a:t>
            </a:r>
            <a:br>
              <a:rPr lang="en-US" sz="4400" dirty="0" smtClean="0"/>
            </a:br>
            <a:r>
              <a:rPr lang="en-US" sz="4400" dirty="0" smtClean="0"/>
              <a:t>exclude.</a:t>
            </a:r>
          </a:p>
          <a:p>
            <a:pPr eaLnBrk="1" hangingPunct="1"/>
            <a:endParaRPr lang="en-US" dirty="0" smtClean="0">
              <a:solidFill>
                <a:srgbClr val="FF0000"/>
              </a:solidFill>
              <a:latin typeface="Courier New" pitchFamily="49" charset="0"/>
            </a:endParaRPr>
          </a:p>
          <a:p>
            <a:pPr eaLnBrk="1" hangingPunct="1"/>
            <a:r>
              <a:rPr lang="en-US" sz="4200" b="1" dirty="0" smtClean="0">
                <a:solidFill>
                  <a:srgbClr val="FF0000"/>
                </a:solidFill>
                <a:latin typeface="Courier New" pitchFamily="49" charset="0"/>
              </a:rPr>
              <a:t>“bill gates” –</a:t>
            </a:r>
            <a:r>
              <a:rPr lang="en-US" sz="4200" b="1" dirty="0" err="1" smtClean="0">
                <a:solidFill>
                  <a:srgbClr val="FF0000"/>
                </a:solidFill>
                <a:latin typeface="Courier New" pitchFamily="49" charset="0"/>
              </a:rPr>
              <a:t>microsoft</a:t>
            </a:r>
            <a:endParaRPr lang="en-US" sz="4200" b="1" dirty="0" smtClean="0">
              <a:solidFill>
                <a:srgbClr val="FF0000"/>
              </a:solidFill>
              <a:latin typeface="Courier New" pitchFamily="49" charset="0"/>
            </a:endParaRPr>
          </a:p>
          <a:p>
            <a:pPr eaLnBrk="1" hangingPunct="1"/>
            <a:endParaRPr lang="en-US" sz="4200" b="1" i="1" dirty="0" smtClean="0">
              <a:solidFill>
                <a:srgbClr val="FF0000"/>
              </a:solidFill>
              <a:latin typeface="Courier New" pitchFamily="49" charset="0"/>
            </a:endParaRPr>
          </a:p>
          <a:p>
            <a:pPr algn="ctr" eaLnBrk="1" hangingPunct="1"/>
            <a:r>
              <a:rPr lang="en-US" sz="4200" b="1" i="1" dirty="0" smtClean="0">
                <a:solidFill>
                  <a:srgbClr val="FF0000"/>
                </a:solidFill>
                <a:latin typeface="Courier New" pitchFamily="49" charset="0"/>
              </a:rPr>
              <a:t>(This will search for web pages that mention Bill Gates, but don’t mention Microsoft!)</a:t>
            </a:r>
            <a:endParaRPr lang="en-US" sz="1600" b="1" i="1" dirty="0" smtClean="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0818" name="Rectangle 2"/>
          <p:cNvSpPr>
            <a:spLocks noGrp="1" noChangeArrowheads="1"/>
          </p:cNvSpPr>
          <p:nvPr>
            <p:ph type="ctrTitle"/>
          </p:nvPr>
        </p:nvSpPr>
        <p:spPr>
          <a:xfrm>
            <a:off x="685800" y="762000"/>
            <a:ext cx="7772400" cy="1143000"/>
          </a:xfrm>
        </p:spPr>
        <p:txBody>
          <a:bodyPr/>
          <a:lstStyle/>
          <a:p>
            <a:pPr eaLnBrk="1" hangingPunct="1">
              <a:defRPr/>
            </a:pPr>
            <a:r>
              <a:rPr lang="en-US" dirty="0" smtClean="0"/>
              <a:t>Google rule </a:t>
            </a:r>
            <a:r>
              <a:rPr lang="en-US" dirty="0" smtClean="0"/>
              <a:t>#4</a:t>
            </a:r>
            <a:endParaRPr lang="en-US" dirty="0" smtClean="0"/>
          </a:p>
        </p:txBody>
      </p:sp>
      <p:sp>
        <p:nvSpPr>
          <p:cNvPr id="9219" name="Rectangle 3"/>
          <p:cNvSpPr>
            <a:spLocks noGrp="1" noChangeArrowheads="1"/>
          </p:cNvSpPr>
          <p:nvPr>
            <p:ph type="subTitle" idx="1"/>
          </p:nvPr>
        </p:nvSpPr>
        <p:spPr>
          <a:xfrm>
            <a:off x="0" y="2362200"/>
            <a:ext cx="9144000" cy="1752600"/>
          </a:xfrm>
        </p:spPr>
        <p:txBody>
          <a:bodyPr>
            <a:normAutofit fontScale="85000" lnSpcReduction="20000"/>
          </a:bodyPr>
          <a:lstStyle/>
          <a:p>
            <a:pPr eaLnBrk="1" hangingPunct="1"/>
            <a:r>
              <a:rPr lang="en-US" sz="4400" dirty="0" smtClean="0"/>
              <a:t>Combine symbols as often as possible (see rule #1).</a:t>
            </a:r>
          </a:p>
          <a:p>
            <a:pPr eaLnBrk="1" hangingPunct="1"/>
            <a:endParaRPr lang="en-US" dirty="0" smtClean="0"/>
          </a:p>
          <a:p>
            <a:pPr eaLnBrk="1" hangingPunct="1"/>
            <a:r>
              <a:rPr lang="en-US" sz="3000" b="1" dirty="0" smtClean="0">
                <a:solidFill>
                  <a:srgbClr val="FF0000"/>
                </a:solidFill>
                <a:latin typeface="Courier New" pitchFamily="49" charset="0"/>
              </a:rPr>
              <a:t>“bill gates” –</a:t>
            </a:r>
            <a:r>
              <a:rPr lang="en-US" sz="3000" b="1" dirty="0" err="1" smtClean="0">
                <a:solidFill>
                  <a:srgbClr val="FF0000"/>
                </a:solidFill>
                <a:latin typeface="Courier New" pitchFamily="49" charset="0"/>
              </a:rPr>
              <a:t>microsoft</a:t>
            </a:r>
            <a:r>
              <a:rPr lang="en-US" sz="3000" b="1" dirty="0" smtClean="0">
                <a:solidFill>
                  <a:srgbClr val="FF0000"/>
                </a:solidFill>
                <a:latin typeface="Courier New" pitchFamily="49" charset="0"/>
              </a:rPr>
              <a:t> +foundation</a:t>
            </a: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p:cNvSpPr>
            <a:spLocks noGrp="1"/>
          </p:cNvSpPr>
          <p:nvPr>
            <p:ph idx="1"/>
          </p:nvPr>
        </p:nvSpPr>
        <p:spPr>
          <a:xfrm>
            <a:off x="304800" y="1600200"/>
            <a:ext cx="8382000" cy="2133600"/>
          </a:xfrm>
        </p:spPr>
        <p:txBody>
          <a:bodyPr/>
          <a:lstStyle/>
          <a:p>
            <a:r>
              <a:rPr lang="en-US" smtClean="0"/>
              <a:t>If you can’t remember any of the other rules, use the “advanced search” option and it will help you limit your search.</a:t>
            </a:r>
          </a:p>
          <a:p>
            <a:endParaRPr lang="en-US" smtClean="0"/>
          </a:p>
        </p:txBody>
      </p:sp>
      <p:sp>
        <p:nvSpPr>
          <p:cNvPr id="2" name="Title 1"/>
          <p:cNvSpPr>
            <a:spLocks noGrp="1"/>
          </p:cNvSpPr>
          <p:nvPr>
            <p:ph type="title"/>
          </p:nvPr>
        </p:nvSpPr>
        <p:spPr/>
        <p:txBody>
          <a:bodyPr/>
          <a:lstStyle/>
          <a:p>
            <a:pPr>
              <a:defRPr/>
            </a:pPr>
            <a:r>
              <a:rPr lang="en-US" dirty="0" smtClean="0"/>
              <a:t>Google rule </a:t>
            </a:r>
            <a:r>
              <a:rPr lang="en-US" dirty="0" smtClean="0"/>
              <a:t>#5</a:t>
            </a:r>
            <a:endParaRPr lang="en-US" dirty="0"/>
          </a:p>
        </p:txBody>
      </p:sp>
      <p:pic>
        <p:nvPicPr>
          <p:cNvPr id="10244" name="Picture 3"/>
          <p:cNvPicPr>
            <a:picLocks noChangeAspect="1" noChangeArrowheads="1"/>
          </p:cNvPicPr>
          <p:nvPr/>
        </p:nvPicPr>
        <p:blipFill>
          <a:blip r:embed="rId3" cstate="print"/>
          <a:srcRect/>
          <a:stretch>
            <a:fillRect/>
          </a:stretch>
        </p:blipFill>
        <p:spPr bwMode="auto">
          <a:xfrm>
            <a:off x="1752600" y="3657600"/>
            <a:ext cx="5076825" cy="291306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2867" name="Rectangle 3"/>
          <p:cNvSpPr>
            <a:spLocks noGrp="1" noChangeArrowheads="1"/>
          </p:cNvSpPr>
          <p:nvPr>
            <p:ph idx="1"/>
          </p:nvPr>
        </p:nvSpPr>
        <p:spPr/>
        <p:txBody>
          <a:bodyPr>
            <a:normAutofit/>
          </a:bodyPr>
          <a:lstStyle/>
          <a:p>
            <a:pPr marL="533400" indent="-533400" eaLnBrk="1" hangingPunct="1">
              <a:lnSpc>
                <a:spcPct val="90000"/>
              </a:lnSpc>
              <a:buFontTx/>
              <a:buAutoNum type="arabicPeriod"/>
            </a:pPr>
            <a:r>
              <a:rPr lang="en-US" sz="2800" dirty="0" smtClean="0"/>
              <a:t>Be specific ... because if you aren’t specific, you’ll end up with a bunch of garbage!</a:t>
            </a:r>
          </a:p>
          <a:p>
            <a:pPr marL="533400" indent="-533400" eaLnBrk="1" hangingPunct="1">
              <a:lnSpc>
                <a:spcPct val="90000"/>
              </a:lnSpc>
              <a:buFontTx/>
              <a:buAutoNum type="arabicPeriod"/>
            </a:pPr>
            <a:r>
              <a:rPr lang="en-US" sz="2800" dirty="0" smtClean="0"/>
              <a:t>Use quotes [or dashes] to search for phrases.</a:t>
            </a:r>
          </a:p>
          <a:p>
            <a:pPr marL="533400" indent="-533400" eaLnBrk="1" hangingPunct="1">
              <a:lnSpc>
                <a:spcPct val="90000"/>
              </a:lnSpc>
              <a:buFontTx/>
              <a:buAutoNum type="arabicPeriod"/>
            </a:pPr>
            <a:r>
              <a:rPr lang="en-US" sz="2800" dirty="0" smtClean="0"/>
              <a:t>Use </a:t>
            </a:r>
            <a:r>
              <a:rPr lang="en-US" sz="2800" dirty="0" smtClean="0"/>
              <a:t>the - sign to exclude.</a:t>
            </a:r>
          </a:p>
          <a:p>
            <a:pPr marL="533400" indent="-533400" eaLnBrk="1" hangingPunct="1">
              <a:lnSpc>
                <a:spcPct val="90000"/>
              </a:lnSpc>
              <a:buFontTx/>
              <a:buAutoNum type="arabicPeriod"/>
            </a:pPr>
            <a:r>
              <a:rPr lang="en-US" sz="2800" dirty="0" smtClean="0"/>
              <a:t>Combine symbols as often as possible </a:t>
            </a:r>
            <a:br>
              <a:rPr lang="en-US" sz="2800" dirty="0" smtClean="0"/>
            </a:br>
            <a:r>
              <a:rPr lang="en-US" sz="2800" dirty="0" smtClean="0"/>
              <a:t>(see rule #1).</a:t>
            </a:r>
          </a:p>
          <a:p>
            <a:pPr marL="533400" indent="-533400" eaLnBrk="1" hangingPunct="1">
              <a:lnSpc>
                <a:spcPct val="90000"/>
              </a:lnSpc>
              <a:buFontTx/>
              <a:buAutoNum type="arabicPeriod"/>
            </a:pPr>
            <a:r>
              <a:rPr lang="en-US" sz="2800" dirty="0" smtClean="0"/>
              <a:t>Use the “advanced search” option.</a:t>
            </a:r>
          </a:p>
        </p:txBody>
      </p:sp>
      <p:sp>
        <p:nvSpPr>
          <p:cNvPr id="292866" name="Rectangle 2"/>
          <p:cNvSpPr>
            <a:spLocks noGrp="1" noChangeArrowheads="1"/>
          </p:cNvSpPr>
          <p:nvPr>
            <p:ph type="title"/>
          </p:nvPr>
        </p:nvSpPr>
        <p:spPr/>
        <p:txBody>
          <a:bodyPr/>
          <a:lstStyle/>
          <a:p>
            <a:pPr eaLnBrk="1" hangingPunct="1">
              <a:defRPr/>
            </a:pPr>
            <a:r>
              <a:rPr lang="en-US" smtClean="0"/>
              <a:t>In Summary</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286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286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286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286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286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6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Rectangle 2"/>
          <p:cNvSpPr>
            <a:spLocks noGrp="1" noChangeArrowheads="1"/>
          </p:cNvSpPr>
          <p:nvPr>
            <p:ph type="ctrTitle"/>
          </p:nvPr>
        </p:nvSpPr>
        <p:spPr/>
        <p:txBody>
          <a:bodyPr/>
          <a:lstStyle/>
          <a:p>
            <a:pPr eaLnBrk="1" hangingPunct="1">
              <a:defRPr/>
            </a:pPr>
            <a:r>
              <a:rPr lang="en-US" smtClean="0"/>
              <a:t>More Stuff No One Tells You</a:t>
            </a:r>
          </a:p>
        </p:txBody>
      </p:sp>
      <p:sp>
        <p:nvSpPr>
          <p:cNvPr id="12291" name="Rectangle 3"/>
          <p:cNvSpPr>
            <a:spLocks noGrp="1" noChangeArrowheads="1"/>
          </p:cNvSpPr>
          <p:nvPr>
            <p:ph type="subTitle" idx="1"/>
          </p:nvPr>
        </p:nvSpPr>
        <p:spPr/>
        <p:txBody>
          <a:bodyPr/>
          <a:lstStyle/>
          <a:p>
            <a:pPr eaLnBrk="1" hangingPunct="1"/>
            <a:r>
              <a:rPr lang="en-US" smtClean="0"/>
              <a:t>Google’s shocking secrets revealed!</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WER3D TRANSITION" val="Shnroll.p3d 1"/>
  <p:tag name="POWER3D OPTIONS" val="Medium "/>
</p:tagLst>
</file>

<file path=ppt/tags/tag10.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11.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2.xml><?xml version="1.0" encoding="utf-8"?>
<p:tagLst xmlns:a="http://schemas.openxmlformats.org/drawingml/2006/main" xmlns:r="http://schemas.openxmlformats.org/officeDocument/2006/relationships" xmlns:p="http://schemas.openxmlformats.org/presentationml/2006/main">
  <p:tag name="POWER3D TRANSITION" val="Slabflip.p3d 2"/>
  <p:tag name="POWER3D OPTIONS" val="Medium "/>
  <p:tag name="POWER3D IMAGE0" val="PINBUMP.TGA"/>
  <p:tag name="POWER3D IMAGE1" val="PINBUMP.TGA"/>
</p:tagLst>
</file>

<file path=ppt/tags/tag3.xml><?xml version="1.0" encoding="utf-8"?>
<p:tagLst xmlns:a="http://schemas.openxmlformats.org/drawingml/2006/main" xmlns:r="http://schemas.openxmlformats.org/officeDocument/2006/relationships" xmlns:p="http://schemas.openxmlformats.org/presentationml/2006/main">
  <p:tag name="POWER3D TRANSITION" val="Slabtilt.p3d 0"/>
  <p:tag name="POWER3D OPTIONS" val="Medium "/>
  <p:tag name="POWER3D IMAGE0" val="PINBUMP.TGA"/>
  <p:tag name="POWER3D IMAGE1" val="PINBUMP.TGA"/>
</p:tagLst>
</file>

<file path=ppt/tags/tag4.xml><?xml version="1.0" encoding="utf-8"?>
<p:tagLst xmlns:a="http://schemas.openxmlformats.org/drawingml/2006/main" xmlns:r="http://schemas.openxmlformats.org/officeDocument/2006/relationships" xmlns:p="http://schemas.openxmlformats.org/presentationml/2006/main">
  <p:tag name="POWER3D TRANSITION" val="Swing.p3d 4"/>
  <p:tag name="POWER3D OPTIONS" val="Medium "/>
</p:tagLst>
</file>

<file path=ppt/tags/tag5.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6.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7.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8.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ags/tag9.xml><?xml version="1.0" encoding="utf-8"?>
<p:tagLst xmlns:a="http://schemas.openxmlformats.org/drawingml/2006/main" xmlns:r="http://schemas.openxmlformats.org/officeDocument/2006/relationships" xmlns:p="http://schemas.openxmlformats.org/presentationml/2006/main">
  <p:tag name="POWER3D TRANSITION" val="Tumbling.p3d 4"/>
  <p:tag name="POWER3D OPTIONS" val="Medium "/>
  <p:tag name="POWER3D IMAGE0" val="PINBUMP.TGA"/>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3629</TotalTime>
  <Words>1177</Words>
  <Application>Microsoft Macintosh PowerPoint</Application>
  <PresentationFormat>On-screen Show (4:3)</PresentationFormat>
  <Paragraphs>232</Paragraphs>
  <Slides>38</Slides>
  <Notes>38</Notes>
  <HiddenSlides>4</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Concourse</vt:lpstr>
      <vt:lpstr>Advanced Googology</vt:lpstr>
      <vt:lpstr>Our Goals</vt:lpstr>
      <vt:lpstr>Google rule #1</vt:lpstr>
      <vt:lpstr>Google rule #2</vt:lpstr>
      <vt:lpstr>Google rule #3</vt:lpstr>
      <vt:lpstr>Google rule #4</vt:lpstr>
      <vt:lpstr>Google rule #5</vt:lpstr>
      <vt:lpstr>In Summary</vt:lpstr>
      <vt:lpstr>More Stuff No One Tells You</vt:lpstr>
      <vt:lpstr>Boolean Default is AND</vt:lpstr>
      <vt:lpstr>Capitalization Does NOT Matter</vt:lpstr>
      <vt:lpstr>Capitalization Does NOT Matter</vt:lpstr>
      <vt:lpstr>Google’s 10 Word Limit</vt:lpstr>
      <vt:lpstr>The Order of Your Keywords Matters</vt:lpstr>
      <vt:lpstr>How Google Works</vt:lpstr>
      <vt:lpstr>For Example</vt:lpstr>
      <vt:lpstr>In Summary</vt:lpstr>
      <vt:lpstr>Advanced Search Operators</vt:lpstr>
      <vt:lpstr>Advanced Operators</vt:lpstr>
      <vt:lpstr>Query Modifiers</vt:lpstr>
      <vt:lpstr>filetype:</vt:lpstr>
      <vt:lpstr>Google’s Official Filetypes (files you can search for)</vt:lpstr>
      <vt:lpstr>PowerPoint Presentation</vt:lpstr>
      <vt:lpstr>link:</vt:lpstr>
      <vt:lpstr>PowerPoint Presentation</vt:lpstr>
      <vt:lpstr>Other Information Needs</vt:lpstr>
      <vt:lpstr>stocks:</vt:lpstr>
      <vt:lpstr>PowerPoint Presentation</vt:lpstr>
      <vt:lpstr>define:</vt:lpstr>
      <vt:lpstr>PowerPoint Presentation</vt:lpstr>
      <vt:lpstr>Google Calculator</vt:lpstr>
      <vt:lpstr>PowerPoint Presentation</vt:lpstr>
      <vt:lpstr>weather</vt:lpstr>
      <vt:lpstr>PowerPoint Presentation</vt:lpstr>
      <vt:lpstr>movie:</vt:lpstr>
      <vt:lpstr>PowerPoint Presentation</vt:lpstr>
      <vt:lpstr>Advanced Operators</vt:lpstr>
      <vt:lpstr>Fair Use Disclaimer</vt:lpstr>
    </vt:vector>
  </TitlesOfParts>
  <Company>Cal State Fullerton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Google 201</dc:title>
  <dc:creator>Patrick Crispen</dc:creator>
  <cp:lastModifiedBy>user</cp:lastModifiedBy>
  <cp:revision>373</cp:revision>
  <dcterms:created xsi:type="dcterms:W3CDTF">2003-04-28T17:43:22Z</dcterms:created>
  <dcterms:modified xsi:type="dcterms:W3CDTF">2013-10-31T18:40:03Z</dcterms:modified>
</cp:coreProperties>
</file>